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258" r:id="rId3"/>
    <p:sldId id="277" r:id="rId4"/>
    <p:sldId id="296" r:id="rId5"/>
    <p:sldId id="284" r:id="rId6"/>
    <p:sldId id="285" r:id="rId7"/>
    <p:sldId id="283" r:id="rId8"/>
    <p:sldId id="286" r:id="rId9"/>
    <p:sldId id="297" r:id="rId10"/>
    <p:sldId id="304" r:id="rId11"/>
    <p:sldId id="305" r:id="rId12"/>
    <p:sldId id="303" r:id="rId13"/>
    <p:sldId id="288" r:id="rId14"/>
    <p:sldId id="301" r:id="rId15"/>
    <p:sldId id="299" r:id="rId16"/>
    <p:sldId id="300" r:id="rId17"/>
    <p:sldId id="302" r:id="rId18"/>
    <p:sldId id="278" r:id="rId19"/>
    <p:sldId id="282" r:id="rId20"/>
    <p:sldId id="294" r:id="rId21"/>
    <p:sldId id="289" r:id="rId22"/>
    <p:sldId id="290" r:id="rId23"/>
    <p:sldId id="292" r:id="rId24"/>
    <p:sldId id="293" r:id="rId25"/>
    <p:sldId id="291" r:id="rId26"/>
    <p:sldId id="279" r:id="rId27"/>
    <p:sldId id="280" r:id="rId28"/>
    <p:sldId id="281" r:id="rId29"/>
    <p:sldId id="275" r:id="rId30"/>
    <p:sldId id="287" r:id="rId31"/>
    <p:sldId id="274" r:id="rId32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376092"/>
    <a:srgbClr val="31855E"/>
    <a:srgbClr val="31859C"/>
    <a:srgbClr val="3185FF"/>
    <a:srgbClr val="FFCC99"/>
    <a:srgbClr val="FFCCCC"/>
    <a:srgbClr val="E7F8FF"/>
    <a:srgbClr val="F1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165" autoAdjust="0"/>
    <p:restoredTop sz="64397" autoAdjust="0"/>
  </p:normalViewPr>
  <p:slideViewPr>
    <p:cSldViewPr>
      <p:cViewPr>
        <p:scale>
          <a:sx n="66" d="100"/>
          <a:sy n="66" d="100"/>
        </p:scale>
        <p:origin x="-1464" y="-16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662" cy="5108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227" y="0"/>
            <a:ext cx="3078662" cy="5108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D12BD-7DA4-474F-A596-1AAA6C3C3591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551"/>
            <a:ext cx="3078662" cy="5108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227" y="9721551"/>
            <a:ext cx="3078662" cy="5108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015A7-8791-4D64-970F-5A8A7605E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32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B559B8-3B3C-4385-9512-F057D1A62E43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E051EFD-CBB1-4BB6-9906-9DAC1117F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1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레이더분석과 연구원 손명재입니다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상반기 레이더센터 연구업무 성과 발표를 시작하겠습니다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22532" name="슬라이드 번호 개체 틀 3"/>
          <p:cNvSpPr txBox="1">
            <a:spLocks noGrp="1"/>
          </p:cNvSpPr>
          <p:nvPr/>
        </p:nvSpPr>
        <p:spPr bwMode="auto">
          <a:xfrm>
            <a:off x="4023205" y="9720757"/>
            <a:ext cx="3079201" cy="51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/>
            <a:fld id="{2DDF4726-B216-4367-B63D-3E4FFFF289C0}" type="slidenum">
              <a:rPr kumimoji="0" lang="ko-KR" altLang="en-US" sz="1300"/>
              <a:pPr algn="r" eaLnBrk="1" hangingPunct="1"/>
              <a:t>1</a:t>
            </a:fld>
            <a:endParaRPr kumimoji="0" lang="en-US" altLang="ko-KR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세</a:t>
            </a:r>
            <a:r>
              <a:rPr lang="ko-KR" altLang="en-US" baseline="0" dirty="0" smtClean="0"/>
              <a:t> 대의 연구용 서버의 구성이 달라 특정 서버에서만 프로그램이 가동이 되는 문제가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문제 때문에 한 서버에 사용자들이 몰라게 되는 문제 또한 발생을 하였고 이를 해결하고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유틸리티와 라이브러리를 좀 더 편하고 효율적으로 관리를 하기 위해서 </a:t>
            </a:r>
            <a:r>
              <a:rPr lang="en-US" altLang="ko-KR" baseline="0" dirty="0" smtClean="0"/>
              <a:t>stow</a:t>
            </a:r>
            <a:r>
              <a:rPr lang="ko-KR" altLang="en-US" baseline="0" dirty="0" smtClean="0"/>
              <a:t>를 사용하기로 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GNU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stow</a:t>
            </a:r>
            <a:r>
              <a:rPr lang="ko-KR" altLang="en-US" baseline="0" dirty="0" smtClean="0"/>
              <a:t>라는 소스 패키지 관리 툴을 사용하면 이러한 문제를 해결할 수 있습니다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오른쪽 그림에서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INSTALL_HERE</a:t>
            </a:r>
            <a:r>
              <a:rPr lang="ko-KR" altLang="en-US" baseline="0" dirty="0" smtClean="0"/>
              <a:t>라는 </a:t>
            </a:r>
            <a:r>
              <a:rPr lang="en-US" altLang="ko-KR" baseline="0" dirty="0" smtClean="0"/>
              <a:t>1.0</a:t>
            </a:r>
            <a:r>
              <a:rPr lang="ko-KR" altLang="en-US" baseline="0" dirty="0" smtClean="0"/>
              <a:t>버전의 패키지가 이 </a:t>
            </a:r>
            <a:r>
              <a:rPr lang="ko-KR" altLang="en-US" baseline="0" dirty="0" err="1" smtClean="0"/>
              <a:t>디렉토리</a:t>
            </a:r>
            <a:r>
              <a:rPr lang="ko-KR" altLang="en-US" baseline="0" dirty="0" smtClean="0"/>
              <a:t> 아래에 설치가 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패키지의 소스는 </a:t>
            </a:r>
            <a:r>
              <a:rPr lang="en-US" altLang="ko-KR" baseline="0" dirty="0" err="1" smtClean="0"/>
              <a:t>src</a:t>
            </a:r>
            <a:r>
              <a:rPr lang="ko-KR" altLang="en-US" baseline="0" dirty="0" smtClean="0"/>
              <a:t>에 위치합니다</a:t>
            </a:r>
            <a:r>
              <a:rPr lang="en-US" altLang="ko-KR" baseline="0" dirty="0" smtClean="0"/>
              <a:t>.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설치 후 실행 프로그램은 </a:t>
            </a:r>
            <a:r>
              <a:rPr lang="en-US" altLang="ko-KR" baseline="0" dirty="0" smtClean="0"/>
              <a:t>bin</a:t>
            </a:r>
            <a:r>
              <a:rPr lang="ko-KR" altLang="en-US" baseline="0" dirty="0" err="1" smtClean="0"/>
              <a:t>디렉토리</a:t>
            </a:r>
            <a:r>
              <a:rPr lang="ko-KR" altLang="en-US" baseline="0" dirty="0" smtClean="0"/>
              <a:t> 아래에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헤더는 </a:t>
            </a:r>
            <a:r>
              <a:rPr lang="en-US" altLang="ko-KR" baseline="0" dirty="0" smtClean="0"/>
              <a:t>include </a:t>
            </a:r>
            <a:r>
              <a:rPr lang="ko-KR" altLang="en-US" baseline="0" dirty="0" err="1" smtClean="0"/>
              <a:t>디렉토리에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라이브러리는 </a:t>
            </a:r>
            <a:r>
              <a:rPr lang="en-US" altLang="ko-KR" baseline="0" dirty="0" smtClean="0"/>
              <a:t>lib</a:t>
            </a:r>
            <a:r>
              <a:rPr lang="ko-KR" altLang="en-US" baseline="0" dirty="0" err="1" smtClean="0"/>
              <a:t>디렉토리</a:t>
            </a:r>
            <a:r>
              <a:rPr lang="ko-KR" altLang="en-US" baseline="0" dirty="0" smtClean="0"/>
              <a:t> 아래에 설치가 되었다고 가정을 하면 </a:t>
            </a: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altLang="ko-KR" baseline="0" dirty="0" smtClean="0"/>
              <a:t>stow</a:t>
            </a:r>
            <a:r>
              <a:rPr lang="ko-KR" altLang="en-US" baseline="0" dirty="0" smtClean="0"/>
              <a:t>는 실행 프로그램과 헤더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라이브러리 파일을 </a:t>
            </a:r>
            <a:r>
              <a:rPr lang="en-US" altLang="ko-KR" baseline="0" dirty="0" smtClean="0"/>
              <a:t>/</a:t>
            </a:r>
            <a:r>
              <a:rPr lang="en-US" altLang="ko-KR" baseline="0" dirty="0" err="1" smtClean="0"/>
              <a:t>usr</a:t>
            </a:r>
            <a:r>
              <a:rPr lang="en-US" altLang="ko-KR" baseline="0" dirty="0" smtClean="0"/>
              <a:t>/local</a:t>
            </a:r>
            <a:r>
              <a:rPr lang="ko-KR" altLang="en-US" baseline="0" dirty="0" smtClean="0"/>
              <a:t>아래의 해당 </a:t>
            </a:r>
            <a:r>
              <a:rPr lang="ko-KR" altLang="en-US" baseline="0" dirty="0" err="1" smtClean="0"/>
              <a:t>디렉토리에</a:t>
            </a:r>
            <a:r>
              <a:rPr lang="ko-KR" altLang="en-US" baseline="0" dirty="0" smtClean="0"/>
              <a:t> 링크를 걸어주기 때문에 설치 후 바로 실행을 할 수 있으며 최신 버전과 이전 버전 모두 사용할 수 있는 장점을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관리자는 시스템에 </a:t>
            </a:r>
            <a:r>
              <a:rPr lang="ko-KR" altLang="en-US" baseline="0" dirty="0" err="1" smtClean="0"/>
              <a:t>설치시</a:t>
            </a:r>
            <a:r>
              <a:rPr lang="ko-KR" altLang="en-US" baseline="0" dirty="0" smtClean="0"/>
              <a:t> 제외할 파일과 </a:t>
            </a:r>
            <a:r>
              <a:rPr lang="ko-KR" altLang="en-US" baseline="0" dirty="0" err="1" smtClean="0"/>
              <a:t>디렉토리를</a:t>
            </a:r>
            <a:r>
              <a:rPr lang="ko-KR" altLang="en-US" baseline="0" dirty="0" smtClean="0"/>
              <a:t> 선택할 수 있고 다른 버전도 바로 시스템에 설치할 수 있기 때문에 관리에도 용이합니다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altLang="ko-KR" baseline="0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또한 단순히 링크만 걸어주기 때문에 시스템 장애가 날 가능성을 줄이는 방법이라 하겠습니다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추가로 </a:t>
            </a:r>
            <a:r>
              <a:rPr lang="en-US" altLang="ko-KR" baseline="0" dirty="0" smtClean="0"/>
              <a:t>python 3.6 </a:t>
            </a:r>
            <a:r>
              <a:rPr lang="ko-KR" altLang="en-US" baseline="0" dirty="0" smtClean="0"/>
              <a:t>설치</a:t>
            </a:r>
            <a:r>
              <a:rPr lang="en-US" altLang="ko-KR" baseline="0" dirty="0" smtClean="0"/>
              <a:t>…, </a:t>
            </a:r>
            <a:r>
              <a:rPr lang="ko-KR" altLang="en-US" baseline="0" dirty="0" smtClean="0"/>
              <a:t>프로그램을 설치하는데 필수적인 라이브러리 추가로 설치</a:t>
            </a: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작년 병렬화 테스트와 이어진 작업으로 </a:t>
            </a:r>
            <a:r>
              <a:rPr lang="en-US" altLang="ko-KR" dirty="0" smtClean="0"/>
              <a:t>3D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합성 프로그램을 </a:t>
            </a:r>
            <a:r>
              <a:rPr lang="en-US" altLang="ko-KR" baseline="0" dirty="0" smtClean="0"/>
              <a:t>MPI</a:t>
            </a:r>
            <a:r>
              <a:rPr lang="ko-KR" altLang="en-US" baseline="0" dirty="0" smtClean="0"/>
              <a:t>를 이용해 병렬화했을 때 시간을 보여줍니다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실행 서버는 </a:t>
            </a:r>
            <a:r>
              <a:rPr lang="en-US" altLang="ko-KR" baseline="0" dirty="0" smtClean="0"/>
              <a:t>RP1</a:t>
            </a:r>
            <a:r>
              <a:rPr lang="ko-KR" altLang="en-US" baseline="0" dirty="0" smtClean="0"/>
              <a:t>에서 테스트를 진행했으며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의뢰 결과 </a:t>
            </a:r>
            <a:r>
              <a:rPr lang="ko-KR" altLang="en-US" baseline="0" dirty="0" err="1" smtClean="0"/>
              <a:t>슈퍼컴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호기에서는 </a:t>
            </a:r>
            <a:r>
              <a:rPr lang="ko-KR" altLang="en-US" baseline="0" dirty="0" err="1" smtClean="0"/>
              <a:t>병렬화시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37</a:t>
            </a:r>
            <a:r>
              <a:rPr lang="ko-KR" altLang="en-US" baseline="0" dirty="0" smtClean="0"/>
              <a:t>초 정도가 걸렸습니다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baseline="0" dirty="0" smtClean="0"/>
              <a:t>…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김해림 연구원과 진행한 접힘 풀기 알고리즘 및</a:t>
            </a:r>
            <a:r>
              <a:rPr lang="en-US" altLang="ko-KR" baseline="0" dirty="0" smtClean="0"/>
              <a:t> RSL-WRC </a:t>
            </a:r>
            <a:r>
              <a:rPr lang="ko-KR" altLang="en-US" baseline="0" dirty="0" smtClean="0"/>
              <a:t>라이브러리 테스트 내용입니다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여러 버전으로 운영 중인 </a:t>
            </a:r>
            <a:r>
              <a:rPr lang="en-US" altLang="ko-KR" baseline="0" dirty="0" smtClean="0"/>
              <a:t>RSL</a:t>
            </a:r>
            <a:r>
              <a:rPr lang="ko-KR" altLang="en-US" baseline="0" dirty="0" smtClean="0"/>
              <a:t>라이브러리를 통합하기 위한 </a:t>
            </a:r>
            <a:r>
              <a:rPr lang="ko-KR" altLang="en-US" baseline="0" dirty="0" err="1" smtClean="0"/>
              <a:t>첫번째</a:t>
            </a:r>
            <a:r>
              <a:rPr lang="ko-KR" altLang="en-US" baseline="0" dirty="0" smtClean="0"/>
              <a:t> 작업으로 </a:t>
            </a:r>
            <a:r>
              <a:rPr lang="en-US" altLang="ko-KR" baseline="0" dirty="0" smtClean="0"/>
              <a:t>RSL </a:t>
            </a:r>
            <a:r>
              <a:rPr lang="ko-KR" altLang="en-US" baseline="0" dirty="0" smtClean="0"/>
              <a:t>라이브러리의 </a:t>
            </a:r>
            <a:r>
              <a:rPr lang="en-US" altLang="ko-KR" baseline="0" dirty="0" smtClean="0"/>
              <a:t>UF </a:t>
            </a:r>
            <a:r>
              <a:rPr lang="ko-KR" altLang="en-US" baseline="0" dirty="0" smtClean="0"/>
              <a:t>버퍼 크기를 조정하고 </a:t>
            </a:r>
            <a:r>
              <a:rPr lang="en-US" altLang="ko-KR" baseline="0" dirty="0" smtClean="0"/>
              <a:t>folding</a:t>
            </a:r>
            <a:r>
              <a:rPr lang="ko-KR" altLang="en-US" baseline="0" dirty="0" smtClean="0"/>
              <a:t>이 제대로 이루어지는지 테스트를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현재는 </a:t>
            </a:r>
            <a:r>
              <a:rPr lang="en-US" altLang="ko-KR" baseline="0" dirty="0" smtClean="0"/>
              <a:t>RP12</a:t>
            </a:r>
            <a:r>
              <a:rPr lang="ko-KR" altLang="en-US" baseline="0" dirty="0" smtClean="0"/>
              <a:t>에서 시험운영을 위한 자료를 계속 생산 중에 있습니다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 latinLnBrk="1"/>
            <a:r>
              <a:rPr lang="ko-KR" altLang="en-US" sz="1300" dirty="0"/>
              <a:t>하나의 </a:t>
            </a:r>
            <a:r>
              <a:rPr lang="en-US" altLang="ko-KR" sz="1300" dirty="0"/>
              <a:t>main </a:t>
            </a:r>
            <a:r>
              <a:rPr lang="ko-KR" altLang="en-US" sz="1300" dirty="0"/>
              <a:t>소스로 이루어진 </a:t>
            </a:r>
            <a:r>
              <a:rPr lang="ko-KR" altLang="en-US" sz="1300" dirty="0" err="1"/>
              <a:t>준연직분포</a:t>
            </a:r>
            <a:r>
              <a:rPr lang="ko-KR" altLang="en-US" sz="1300" dirty="0"/>
              <a:t> 표출 프로그램을 기능에 맞게 분리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바람장을</a:t>
            </a:r>
            <a:r>
              <a:rPr lang="ko-KR" altLang="en-US" sz="1300" dirty="0"/>
              <a:t> 그릴 수 있도록 파일을 읽는 부분 추가</a:t>
            </a:r>
            <a:endParaRPr lang="en-US" altLang="ko-KR" sz="1300" dirty="0"/>
          </a:p>
          <a:p>
            <a:pPr fontAlgn="base" latinLnBrk="1"/>
            <a:endParaRPr lang="en-US" altLang="ko-KR" sz="1300" dirty="0"/>
          </a:p>
          <a:p>
            <a:pPr defTabSz="966612" fontAlgn="base">
              <a:defRPr/>
            </a:pPr>
            <a:r>
              <a:rPr lang="ko-KR" altLang="en-US" sz="1300" dirty="0"/>
              <a:t>기존 프로그램 설명서와는 달리 </a:t>
            </a:r>
            <a:r>
              <a:rPr lang="en-US" altLang="ko-KR" sz="1300" dirty="0" err="1"/>
              <a:t>uf</a:t>
            </a:r>
            <a:r>
              <a:rPr lang="ko-KR" altLang="en-US" sz="1300" dirty="0"/>
              <a:t>파일을 읽어서 데이터파일과 이미지파일까지 하나의 프로그램이 작업 수행</a:t>
            </a:r>
          </a:p>
          <a:p>
            <a:pPr fontAlgn="base" latinLnBrk="1"/>
            <a:endParaRPr lang="ko-KR" altLang="en-US" sz="1300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 err="1" smtClean="0"/>
              <a:t>Ufview</a:t>
            </a:r>
            <a:r>
              <a:rPr lang="ko-KR" altLang="en-US" dirty="0" smtClean="0"/>
              <a:t>로는 기존 </a:t>
            </a:r>
            <a:r>
              <a:rPr lang="en-US" altLang="ko-KR" dirty="0" smtClean="0"/>
              <a:t>UF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WRC UF</a:t>
            </a:r>
            <a:r>
              <a:rPr lang="ko-KR" altLang="en-US" baseline="0" dirty="0" smtClean="0"/>
              <a:t> 모두 읽기 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하지만 다른 포맷으로 변환 시에 문제 발생</a:t>
            </a: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두 필드의 구조 차이로 인한 문제로 보고 옵션값 새로 추가</a:t>
            </a: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기존 센터에서 생산한 레이더 자료인 </a:t>
            </a:r>
            <a:r>
              <a:rPr lang="en-US" altLang="ko-KR" dirty="0" smtClean="0"/>
              <a:t>UF</a:t>
            </a:r>
            <a:r>
              <a:rPr lang="ko-KR" altLang="en-US" dirty="0" smtClean="0"/>
              <a:t>파일은 읽지 못하는 문제가 발생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그리고 </a:t>
            </a:r>
            <a:r>
              <a:rPr lang="en-US" altLang="ko-KR" dirty="0" err="1" smtClean="0"/>
              <a:t>uf</a:t>
            </a:r>
            <a:r>
              <a:rPr lang="ko-KR" altLang="en-US" dirty="0" err="1" smtClean="0"/>
              <a:t>변환시에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필드값을</a:t>
            </a:r>
            <a:r>
              <a:rPr lang="ko-KR" altLang="en-US" dirty="0" smtClean="0"/>
              <a:t> 제대로 불러오지 못하는 문제 발생</a:t>
            </a: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최초 </a:t>
            </a:r>
            <a:r>
              <a:rPr lang="ko-KR" altLang="en-US" dirty="0" err="1" smtClean="0"/>
              <a:t>시도시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IDL</a:t>
            </a:r>
            <a:r>
              <a:rPr lang="ko-KR" altLang="en-US" dirty="0" smtClean="0"/>
              <a:t>을 이용하여 파일을 변환을 하였고 그 뒤 </a:t>
            </a:r>
            <a:r>
              <a:rPr lang="en-US" altLang="ko-KR" dirty="0" err="1" smtClean="0"/>
              <a:t>Radx</a:t>
            </a:r>
            <a:r>
              <a:rPr lang="en-US" altLang="ko-KR" baseline="0" dirty="0" smtClean="0"/>
              <a:t> Convert</a:t>
            </a:r>
            <a:r>
              <a:rPr lang="ko-KR" altLang="en-US" baseline="0" dirty="0" smtClean="0"/>
              <a:t>를 이용하여 시도 중 옵션 설정파일을 만들어서 </a:t>
            </a:r>
            <a:r>
              <a:rPr lang="ko-KR" altLang="en-US" baseline="0" dirty="0" err="1" smtClean="0"/>
              <a:t>필드값</a:t>
            </a:r>
            <a:r>
              <a:rPr lang="ko-KR" altLang="en-US" baseline="0" dirty="0" smtClean="0"/>
              <a:t> 문제를 해결하여 변환에 성공</a:t>
            </a: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이후 현업에 적용하기 위해 </a:t>
            </a:r>
            <a:r>
              <a:rPr lang="en-US" altLang="ko-KR" dirty="0" smtClean="0"/>
              <a:t>RSL C Library</a:t>
            </a:r>
            <a:r>
              <a:rPr lang="ko-KR" altLang="en-US" dirty="0" smtClean="0"/>
              <a:t>를 이용하여 프로그램을 만들던 중 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바이너리로 결과파일을 비교하던 중에 </a:t>
            </a:r>
            <a:r>
              <a:rPr lang="en-US" altLang="ko-KR" dirty="0" smtClean="0"/>
              <a:t>UF</a:t>
            </a:r>
            <a:r>
              <a:rPr lang="ko-KR" altLang="en-US" dirty="0" smtClean="0"/>
              <a:t>파일의 헤더가 </a:t>
            </a:r>
            <a:r>
              <a:rPr lang="en-US" altLang="ko-KR" dirty="0" smtClean="0"/>
              <a:t>RSL</a:t>
            </a:r>
            <a:r>
              <a:rPr lang="ko-KR" altLang="en-US" dirty="0" smtClean="0"/>
              <a:t>라이브러리의 </a:t>
            </a:r>
            <a:r>
              <a:rPr lang="en-US" altLang="ko-KR" dirty="0" err="1" smtClean="0"/>
              <a:t>gzip</a:t>
            </a:r>
            <a:r>
              <a:rPr lang="ko-KR" altLang="en-US" dirty="0" smtClean="0"/>
              <a:t>함수를 이용하면 같이 압축이 된다는 사실을 발견하고 </a:t>
            </a:r>
            <a:r>
              <a:rPr lang="en-US" altLang="ko-KR" dirty="0" smtClean="0"/>
              <a:t>header</a:t>
            </a:r>
            <a:r>
              <a:rPr lang="ko-KR" altLang="en-US" dirty="0" smtClean="0"/>
              <a:t>부분은 압축하지 </a:t>
            </a:r>
            <a:r>
              <a:rPr lang="ko-KR" altLang="en-US" dirty="0" err="1" smtClean="0"/>
              <a:t>않은채</a:t>
            </a:r>
            <a:r>
              <a:rPr lang="ko-KR" altLang="en-US" dirty="0" smtClean="0"/>
              <a:t> 저장하여 테스트 결과 </a:t>
            </a:r>
            <a:r>
              <a:rPr lang="en-US" altLang="ko-KR" dirty="0" err="1" smtClean="0"/>
              <a:t>Radx</a:t>
            </a:r>
            <a:r>
              <a:rPr lang="en-US" altLang="ko-KR" baseline="0" dirty="0" smtClean="0"/>
              <a:t> Covert</a:t>
            </a:r>
            <a:r>
              <a:rPr lang="ko-KR" altLang="en-US" baseline="0" dirty="0" smtClean="0"/>
              <a:t>로 정상적으로 변환이 되어</a:t>
            </a: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이를 가지고 프로그램을 </a:t>
            </a:r>
            <a:r>
              <a:rPr lang="ko-KR" altLang="en-US" baseline="0" dirty="0" err="1" smtClean="0"/>
              <a:t>만듬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…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일 국가기상위성센터에서 </a:t>
            </a:r>
            <a:r>
              <a:rPr lang="en-US" altLang="ko-KR" dirty="0" smtClean="0"/>
              <a:t>2014</a:t>
            </a:r>
            <a:r>
              <a:rPr lang="ko-KR" altLang="en-US" dirty="0" smtClean="0"/>
              <a:t>년부터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년까지의 </a:t>
            </a:r>
            <a:r>
              <a:rPr lang="en-US" altLang="ko-KR" dirty="0" smtClean="0"/>
              <a:t>RAR</a:t>
            </a:r>
            <a:r>
              <a:rPr lang="ko-KR" altLang="en-US" dirty="0" smtClean="0"/>
              <a:t>자료를 요청해왔고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</a:t>
            </a:r>
            <a:r>
              <a:rPr lang="ko-KR" altLang="en-US" baseline="0" dirty="0" smtClean="0"/>
              <a:t> 제공하기 위해 파일을 살펴본 결과 몇몇 자료가 빠진 것을 확인하였고</a:t>
            </a:r>
            <a:r>
              <a:rPr lang="en-US" altLang="ko-KR" baseline="0" dirty="0" smtClean="0"/>
              <a:t>, RAR</a:t>
            </a:r>
            <a:r>
              <a:rPr lang="ko-KR" altLang="en-US" baseline="0" dirty="0" smtClean="0"/>
              <a:t>자료를 담당하고 있는 이상미 연구원의 도움으로 자료를 재생산 후 자료를 전송하였습니다</a:t>
            </a:r>
            <a:r>
              <a:rPr lang="en-US" altLang="ko-KR" baseline="0" dirty="0" smtClean="0"/>
              <a:t>.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err="1" smtClean="0"/>
              <a:t>부경대의</a:t>
            </a:r>
            <a:r>
              <a:rPr lang="ko-KR" altLang="en-US" baseline="0" dirty="0" smtClean="0"/>
              <a:t> 경우 정기적으로 자료제공을 요청하고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가장 요청이 많이 오는 자료는 </a:t>
            </a:r>
            <a:r>
              <a:rPr lang="en-US" altLang="ko-KR" baseline="0" dirty="0" smtClean="0"/>
              <a:t>RAR</a:t>
            </a:r>
            <a:r>
              <a:rPr lang="ko-KR" altLang="en-US" baseline="0" dirty="0" smtClean="0"/>
              <a:t>자료입니다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다음은 소형기상레이더 설치와 관련된 항공영상촬영 사진입니다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err="1" smtClean="0"/>
              <a:t>오성산</a:t>
            </a:r>
            <a:r>
              <a:rPr lang="ko-KR" altLang="en-US" baseline="0" dirty="0" err="1" smtClean="0"/>
              <a:t>의</a:t>
            </a:r>
            <a:r>
              <a:rPr lang="ko-KR" altLang="en-US" baseline="0" dirty="0" smtClean="0"/>
              <a:t> 설치 전 모습입니다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발표 순서는 다음과 같습니다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간단하게 제가 맡은 업무 내용을 요약하고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업무인 연구용 시스템 관리 업무와 시험 운영 테스트에 관한 업무에</a:t>
            </a:r>
            <a:r>
              <a:rPr lang="ko-KR" altLang="en-US" baseline="0" dirty="0" smtClean="0"/>
              <a:t> 대해 말씀을 드리고 상반기에 맡은 나머지 일과 </a:t>
            </a:r>
            <a:r>
              <a:rPr lang="ko-KR" altLang="en-US" baseline="0" dirty="0" err="1" smtClean="0"/>
              <a:t>향후계획에</a:t>
            </a:r>
            <a:r>
              <a:rPr lang="ko-KR" altLang="en-US" baseline="0" dirty="0" smtClean="0"/>
              <a:t> 대해 말씀 드리도록 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설치 후 </a:t>
            </a:r>
            <a:r>
              <a:rPr lang="ko-KR" altLang="en-US" dirty="0" err="1" smtClean="0"/>
              <a:t>오성산</a:t>
            </a:r>
            <a:r>
              <a:rPr lang="ko-KR" altLang="en-US" dirty="0" smtClean="0"/>
              <a:t> 소형기상레이더의 모습입니다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다음 사진은</a:t>
            </a:r>
            <a:r>
              <a:rPr lang="ko-KR" altLang="en-US" baseline="0" dirty="0" smtClean="0"/>
              <a:t> 레이더 바로 위 </a:t>
            </a:r>
            <a:r>
              <a:rPr lang="en-US" altLang="ko-KR" baseline="0" dirty="0" smtClean="0"/>
              <a:t>5m </a:t>
            </a:r>
            <a:r>
              <a:rPr lang="ko-KR" altLang="en-US" baseline="0" dirty="0" smtClean="0"/>
              <a:t>상공에서 찍은 파노라마 사진입니다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err="1" smtClean="0"/>
              <a:t>첫번째</a:t>
            </a:r>
            <a:r>
              <a:rPr lang="ko-KR" altLang="en-US" baseline="0" dirty="0" smtClean="0"/>
              <a:t> 사진은 카메라를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도 올려서 찍은 사진이고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아래 사진은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도 각도에서 찍은 사진입니다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무안 설치 전 후</a:t>
            </a:r>
            <a:r>
              <a:rPr lang="en-US" altLang="ko-KR" dirty="0" smtClean="0"/>
              <a:t>…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설치 후 항공사진입니다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현재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통합레이더정보 플랫폼 구축 및 개선 사업의 일환으로 레이더자료 합성 프로그램 개발과 함께 이 프로그램에서 사용하는 라이브러리와 레이더자료</a:t>
            </a:r>
            <a:r>
              <a:rPr lang="ko-KR" altLang="en-US" baseline="0" dirty="0" smtClean="0"/>
              <a:t> 처리 프로그램 운영 스케줄러를 납품 받아 사용 중에 있습니다</a:t>
            </a:r>
            <a:r>
              <a:rPr lang="en-US" altLang="ko-KR" baseline="0" dirty="0" smtClean="0"/>
              <a:t>.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업체 측으로부터 받은 매뉴얼을 바탕으로 프로그램 구조 및 분석 그리고 설치방법과 실행방법을 추가하여 매뉴얼을 작성하였습니다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매뉴얼 형식은 기술노트의 형식에 따라 작성을 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디렉토리</a:t>
            </a:r>
            <a:r>
              <a:rPr lang="ko-KR" altLang="en-US" baseline="0" dirty="0" smtClean="0"/>
              <a:t> 구조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실행파일 목록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자료흐름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함수 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정의된 값에 대한 설명까지 추가를 하였습니다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아래 보시는 표는 그 예 중에 하나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실행방법에 대한 설명으로 해당 프로그램을 사용하는 방법과 그에 따른 옵션에 대한 설명 그리고 사용 예시까지 첨부를 하였습니다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마찬가지로 레이더자료</a:t>
            </a:r>
            <a:r>
              <a:rPr lang="ko-KR" altLang="en-US" baseline="0" dirty="0" smtClean="0"/>
              <a:t> 처리 운영 스케줄러의 매뉴얼을 작성하였습니다</a:t>
            </a:r>
            <a:r>
              <a:rPr lang="en-US" altLang="ko-KR" baseline="0" dirty="0" smtClean="0"/>
              <a:t>. …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 smtClean="0"/>
              <a:t>미주리주</a:t>
            </a:r>
            <a:r>
              <a:rPr lang="ko-KR" altLang="en-US" dirty="0" smtClean="0"/>
              <a:t> 소형기상레이더 공장교육 참석 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국외보고서와는 별개로 소형기상레이더의 네트워크와 시스템 오류 시 진단하는 방법에 관한 매뉴얼을 작성하였습니다</a:t>
            </a:r>
            <a:r>
              <a:rPr lang="en-US" altLang="ko-KR" baseline="0" dirty="0" smtClean="0"/>
              <a:t>. 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보시는 그림은 각 </a:t>
            </a:r>
            <a:r>
              <a:rPr lang="ko-KR" altLang="en-US" baseline="0" dirty="0" err="1" smtClean="0"/>
              <a:t>장소별</a:t>
            </a:r>
            <a:r>
              <a:rPr lang="ko-KR" altLang="en-US" baseline="0" dirty="0" smtClean="0"/>
              <a:t> 네트워크 연결 구성도와 함께 어떤 프로그램이 사용되고 어떤 흐름에 따라 처리가 되는지 그린 그림입니다</a:t>
            </a:r>
            <a:r>
              <a:rPr lang="en-US" altLang="ko-KR" baseline="0" dirty="0" smtClean="0"/>
              <a:t>. 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 smtClean="0"/>
              <a:t>향후계획에</a:t>
            </a:r>
            <a:r>
              <a:rPr lang="ko-KR" altLang="en-US" dirty="0" smtClean="0"/>
              <a:t> 대해 말씀 드리겠습니다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기상청 정보보안 기본지침을 반영하여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연구개발용 서버 사용자 계정의 암호 정책을 수정하려고 합니다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암호는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개월 단위로 주기적으로 변경 하도록 할 것이고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영문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특수문자를 혼합한 </a:t>
            </a:r>
            <a:r>
              <a:rPr lang="en-US" altLang="ko-KR" baseline="0" dirty="0" smtClean="0"/>
              <a:t>9</a:t>
            </a:r>
            <a:r>
              <a:rPr lang="ko-KR" altLang="en-US" baseline="0" dirty="0" smtClean="0"/>
              <a:t>자리 이상으로 설정하여 사용하도록 정책을 만들려고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연구원들에게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월 초 암호 정책을 반영한다는 공지를 안내했습니다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altLang="ko-KR" baseline="0" dirty="0" smtClean="0"/>
              <a:t>2. </a:t>
            </a:r>
            <a:r>
              <a:rPr lang="ko-KR" altLang="en-US" baseline="0" dirty="0" smtClean="0"/>
              <a:t>연구원들이 개발한 프로그램의 버전관리 시스템과 </a:t>
            </a:r>
            <a:r>
              <a:rPr lang="en-US" altLang="ko-KR" baseline="0" dirty="0" err="1" smtClean="0"/>
              <a:t>doxygen</a:t>
            </a:r>
            <a:r>
              <a:rPr lang="ko-KR" altLang="en-US" baseline="0" dirty="0" smtClean="0"/>
              <a:t>을 사용한 문서관리 시스템을 만들고 운영하려고 합니다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현재 각자의 </a:t>
            </a:r>
            <a:r>
              <a:rPr lang="ko-KR" altLang="en-US" baseline="0" dirty="0" err="1" smtClean="0"/>
              <a:t>홈디렉토리에서</a:t>
            </a:r>
            <a:r>
              <a:rPr lang="ko-KR" altLang="en-US" baseline="0" dirty="0" smtClean="0"/>
              <a:t> 연구가 진행이 되고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이렇게 개발된 소스는 어떠한 백업이나 버전 관리 없이 진행이 된 까닭에 인수인계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프로그램을 참고하여 새로운 연구개발 진행 시 어떤 프로그램이 최신 버전인지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어떤 내용이 수정되었는지 알 수 없는 문제가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인수인계 후 프로그램 </a:t>
            </a:r>
            <a:r>
              <a:rPr lang="ko-KR" altLang="en-US" baseline="0" dirty="0" err="1" smtClean="0"/>
              <a:t>개선시</a:t>
            </a:r>
            <a:r>
              <a:rPr lang="ko-KR" altLang="en-US" baseline="0" dirty="0" smtClean="0"/>
              <a:t> 기존 프로그램을 분석 후 프로그램을 변경해야 하는데 자신이 만든 프로그램이 아니기 때문에 프로그램의 변수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구조를 파악하는데 어려움이 있습니다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Doxygen</a:t>
            </a:r>
            <a:r>
              <a:rPr lang="ko-KR" altLang="en-US" baseline="0" dirty="0" smtClean="0"/>
              <a:t>을 통해서 프로그램 설명을 도울 뿐 아니라 구조파악에도 유리할 거라 생각이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정찬기 주임님께 문의를 하여 먼저 테스트 서버에 버전관리 프로그램을 만들고 </a:t>
            </a:r>
            <a:r>
              <a:rPr lang="ko-KR" altLang="en-US" baseline="0" dirty="0" err="1" smtClean="0"/>
              <a:t>실서버로</a:t>
            </a:r>
            <a:r>
              <a:rPr lang="ko-KR" altLang="en-US" baseline="0" dirty="0" smtClean="0"/>
              <a:t> 옮기고 테스트 후 전용 서버나 이중화를 구축하는 단계를 거칠 생각입니다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baseline="0" dirty="0" err="1" smtClean="0"/>
              <a:t>Doxygen</a:t>
            </a:r>
            <a:r>
              <a:rPr lang="ko-KR" altLang="en-US" baseline="0" dirty="0" smtClean="0"/>
              <a:t>의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계획은 유지보수업체에서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월에 구축이 계획되었으나 연기가 되어 조만간 구축 후 테스트를 진행할 생각입니다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표준 라이브러리와 관련된 내용입니다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err="1" smtClean="0"/>
              <a:t>올초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납품받은</a:t>
            </a:r>
            <a:r>
              <a:rPr lang="ko-KR" altLang="en-US" baseline="0" dirty="0" smtClean="0"/>
              <a:t> 레이더자료처리 프로그램의 </a:t>
            </a:r>
            <a:r>
              <a:rPr lang="en-US" altLang="ko-KR" baseline="0" dirty="0" smtClean="0"/>
              <a:t>RDR</a:t>
            </a:r>
            <a:r>
              <a:rPr lang="ko-KR" altLang="en-US" baseline="0" dirty="0" smtClean="0"/>
              <a:t>라이브러리는 현재 현업에서 구동 중에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연구원들이 사용하는 </a:t>
            </a:r>
            <a:r>
              <a:rPr lang="en-US" altLang="ko-KR" baseline="0" dirty="0" smtClean="0"/>
              <a:t>RSL</a:t>
            </a:r>
            <a:r>
              <a:rPr lang="ko-KR" altLang="en-US" baseline="0" dirty="0" smtClean="0"/>
              <a:t>라이브러리도 개발된 프로그램은 </a:t>
            </a:r>
            <a:r>
              <a:rPr lang="en-US" altLang="ko-KR" baseline="0" dirty="0" smtClean="0"/>
              <a:t>RDR</a:t>
            </a:r>
            <a:r>
              <a:rPr lang="ko-KR" altLang="en-US" baseline="0" dirty="0" smtClean="0"/>
              <a:t>라이브러리와는 구조가 달라서 </a:t>
            </a:r>
            <a:r>
              <a:rPr lang="en-US" altLang="ko-KR" baseline="0" dirty="0" smtClean="0"/>
              <a:t>RDR</a:t>
            </a:r>
            <a:r>
              <a:rPr lang="ko-KR" altLang="en-US" baseline="0" dirty="0" smtClean="0"/>
              <a:t>라이브러리로 프로그램을 실행할 수 없고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또한 기존의 </a:t>
            </a:r>
            <a:r>
              <a:rPr lang="en-US" altLang="ko-KR" baseline="0" dirty="0" smtClean="0"/>
              <a:t>RSL</a:t>
            </a:r>
            <a:r>
              <a:rPr lang="ko-KR" altLang="en-US" baseline="0" dirty="0" smtClean="0"/>
              <a:t>라이브러리 또한 </a:t>
            </a:r>
            <a:r>
              <a:rPr lang="ko-KR" altLang="en-US" baseline="0" dirty="0" err="1" smtClean="0"/>
              <a:t>버전별</a:t>
            </a:r>
            <a:r>
              <a:rPr lang="ko-KR" altLang="en-US" baseline="0" dirty="0" smtClean="0"/>
              <a:t> 그리고 조금씩 수정된 코드가 난무하는 상황으로 각각의 차이 또한 명확하지 않은 상황입니다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이를 위해 레이더 자료처리를 위한 표준화된 라이브러리가 필요하고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라이브러리의 구조부터 계획하고 설계한 뒤</a:t>
            </a:r>
            <a:r>
              <a:rPr lang="en-US" altLang="ko-KR" baseline="0" dirty="0" smtClean="0"/>
              <a:t>, RSL</a:t>
            </a:r>
            <a:r>
              <a:rPr lang="ko-KR" altLang="en-US" baseline="0" dirty="0" smtClean="0"/>
              <a:t>라이브러리를 대체할 새로운 라이브러리를 개발할 생각입니다</a:t>
            </a:r>
            <a:r>
              <a:rPr lang="en-US" altLang="ko-KR" baseline="0" dirty="0" smtClean="0"/>
              <a:t>. 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업무 내용 요약입니다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[</a:t>
            </a:r>
            <a:r>
              <a:rPr lang="ko-KR" altLang="en-US" dirty="0" smtClean="0"/>
              <a:t>슬라이드 그대로 읽기</a:t>
            </a:r>
            <a:r>
              <a:rPr lang="en-US" altLang="ko-KR" dirty="0" smtClean="0"/>
              <a:t>]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이상으로 발표를 마치도록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다음은 만사형통 </a:t>
            </a:r>
            <a:r>
              <a:rPr lang="ko-KR" altLang="en-US" dirty="0" err="1" smtClean="0"/>
              <a:t>워크샵에서</a:t>
            </a:r>
            <a:r>
              <a:rPr lang="ko-KR" altLang="en-US" dirty="0" smtClean="0"/>
              <a:t> 발표한 </a:t>
            </a:r>
            <a:r>
              <a:rPr lang="en-US" altLang="ko-KR" dirty="0" smtClean="0"/>
              <a:t>2017</a:t>
            </a:r>
            <a:r>
              <a:rPr lang="ko-KR" altLang="en-US" dirty="0" smtClean="0"/>
              <a:t>년 전반기 계획입니다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파란색으로 표시된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가지를 제외한 나머지 추진계획은 완료한 상태입니다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일정이 밀린 이유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국외출장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새로운 업무 추가 등</a:t>
            </a:r>
            <a:endParaRPr lang="en-US" altLang="ko-KR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현재 연구용 서버에는 시스템 계정을 제외하고 </a:t>
            </a:r>
            <a:r>
              <a:rPr lang="en-US" altLang="ko-KR" dirty="0" smtClean="0"/>
              <a:t>24</a:t>
            </a:r>
            <a:r>
              <a:rPr lang="ko-KR" altLang="en-US" dirty="0" smtClean="0"/>
              <a:t>개의 사용자 계정이 있으며 실제</a:t>
            </a:r>
            <a:r>
              <a:rPr lang="ko-KR" altLang="en-US" baseline="0" dirty="0" smtClean="0"/>
              <a:t> 등록된 연구원 계정은 </a:t>
            </a:r>
            <a:r>
              <a:rPr lang="en-US" altLang="ko-KR" baseline="0" dirty="0" smtClean="0"/>
              <a:t>19</a:t>
            </a:r>
            <a:r>
              <a:rPr lang="ko-KR" altLang="en-US" baseline="0" dirty="0" smtClean="0"/>
              <a:t>개 입니다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계정을 정리하면서 현재 사용하지 않은 계정이나 퇴사한 연구원의 계정은 삭제했으며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계정 삭제 후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홈디렉토리는</a:t>
            </a:r>
            <a:r>
              <a:rPr lang="ko-KR" altLang="en-US" baseline="0" dirty="0" smtClean="0"/>
              <a:t> 따로 백업을 했습니다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사용자 계정 및 </a:t>
            </a:r>
            <a:r>
              <a:rPr lang="ko-KR" altLang="en-US" baseline="0" dirty="0" err="1" smtClean="0"/>
              <a:t>디렉토리</a:t>
            </a:r>
            <a:r>
              <a:rPr lang="ko-KR" altLang="en-US" baseline="0" dirty="0" smtClean="0"/>
              <a:t> 정리는 </a:t>
            </a:r>
            <a:r>
              <a:rPr lang="ko-KR" altLang="en-US" baseline="0" dirty="0" err="1" smtClean="0"/>
              <a:t>올초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월에 완료를 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이후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명의 사용자를 추가하였습니다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baseline="0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정리 전에는 어떤 사용자가 어떤 계정을 사용하는지 정보가 없었기 때문에 전산자원을 과도하게 사용하더라도 해당 사용자의 계정명만</a:t>
            </a:r>
            <a:r>
              <a:rPr lang="ko-KR" altLang="en-US" baseline="0" dirty="0" smtClean="0"/>
              <a:t> 밖에 알 수가 없었고 실제 그 계정을 어떤 연구원이 이용하는지에 대한 정보가 없었습니다</a:t>
            </a:r>
            <a:r>
              <a:rPr lang="en-US" altLang="ko-KR" baseline="0" dirty="0" smtClean="0"/>
              <a:t>.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하지만 계정 정리 후 </a:t>
            </a:r>
            <a:r>
              <a:rPr lang="ko-KR" altLang="en-US" dirty="0" smtClean="0"/>
              <a:t>아래 그림처럼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항목에 연구원의 이름</a:t>
            </a:r>
            <a:r>
              <a:rPr lang="ko-KR" altLang="en-US" baseline="0" dirty="0" smtClean="0"/>
              <a:t> 또는 사용용도를 추가하여 어떤 사용자가 어떤 용도로 사용하는지 알 수 있도록 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 smtClean="0"/>
              <a:t>홈디렉토리</a:t>
            </a:r>
            <a:r>
              <a:rPr lang="ko-KR" altLang="en-US" dirty="0" smtClean="0"/>
              <a:t> 자료를 보관하면서 과도하게 사용을 하게 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이로 인해 서버의 </a:t>
            </a:r>
            <a:r>
              <a:rPr lang="en-US" altLang="ko-KR" baseline="0" dirty="0" smtClean="0"/>
              <a:t>I/O </a:t>
            </a:r>
            <a:r>
              <a:rPr lang="ko-KR" altLang="en-US" baseline="0" dirty="0" smtClean="0"/>
              <a:t>부하가 발생하는 문제가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해결하기 위해 </a:t>
            </a:r>
            <a:r>
              <a:rPr lang="en-US" altLang="ko-KR" baseline="0" dirty="0" smtClean="0"/>
              <a:t>SAN</a:t>
            </a:r>
            <a:r>
              <a:rPr lang="ko-KR" altLang="en-US" baseline="0" dirty="0" smtClean="0"/>
              <a:t>디스크를 사용하도록 하였고</a:t>
            </a:r>
            <a:r>
              <a:rPr lang="en-US" altLang="ko-KR" baseline="0" dirty="0" smtClean="0"/>
              <a:t>, </a:t>
            </a:r>
            <a:r>
              <a:rPr lang="en-US" altLang="ko-KR" dirty="0" smtClean="0"/>
              <a:t>SAN </a:t>
            </a:r>
            <a:r>
              <a:rPr lang="ko-KR" altLang="en-US" dirty="0" smtClean="0"/>
              <a:t>디스크를 사용하면 </a:t>
            </a:r>
            <a:r>
              <a:rPr lang="ko-KR" altLang="en-US" dirty="0" err="1" smtClean="0"/>
              <a:t>홈디렉토리의</a:t>
            </a:r>
            <a:r>
              <a:rPr lang="ko-KR" altLang="en-US" dirty="0" smtClean="0"/>
              <a:t> 부담을 줄이고 성능저하를 막을 수 있지만 각 </a:t>
            </a:r>
            <a:r>
              <a:rPr lang="ko-KR" altLang="en-US" dirty="0" err="1" smtClean="0"/>
              <a:t>서버별로</a:t>
            </a:r>
            <a:r>
              <a:rPr lang="ko-KR" altLang="en-US" dirty="0" smtClean="0"/>
              <a:t> 자료 공유가 되지 않는 문제를 막기 위해서 공유가 필요한 자료는 </a:t>
            </a:r>
            <a:r>
              <a:rPr lang="en-US" altLang="ko-KR" dirty="0" smtClean="0"/>
              <a:t>/work/SHARE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이용하도록 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아래에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그림참고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계정명에</a:t>
            </a:r>
            <a:r>
              <a:rPr lang="ko-KR" altLang="en-US" dirty="0" smtClean="0"/>
              <a:t> 해당하는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만들어서 해당 사용자는 </a:t>
            </a:r>
            <a:r>
              <a:rPr lang="ko-KR" altLang="en-US" baseline="0" dirty="0" smtClean="0"/>
              <a:t>공유하고자 하는 파일을 복사하고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다른 사용자와 공유할 수 있도록 하였으며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경우 다른 연구용 서버에서도 파일 공유가 가능합니다</a:t>
            </a:r>
            <a:r>
              <a:rPr lang="en-US" altLang="ko-KR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연구원들이 좀 더 편리하게 사용하도록 하기 위해 사용자의 </a:t>
            </a:r>
            <a:r>
              <a:rPr lang="ko-KR" altLang="en-US" dirty="0" err="1" smtClean="0"/>
              <a:t>홈디렉토리에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“SHARE”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“SRND”</a:t>
            </a:r>
            <a:r>
              <a:rPr lang="ko-KR" altLang="en-US" dirty="0" smtClean="0"/>
              <a:t>라는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링크를 만들어서 </a:t>
            </a:r>
            <a:r>
              <a:rPr lang="en-US" altLang="ko-KR" baseline="0" dirty="0" smtClean="0"/>
              <a:t>SAN</a:t>
            </a:r>
            <a:r>
              <a:rPr lang="ko-KR" altLang="en-US" baseline="0" dirty="0" smtClean="0"/>
              <a:t>디스크와 </a:t>
            </a:r>
            <a:r>
              <a:rPr lang="en-US" altLang="ko-KR" baseline="0" dirty="0" smtClean="0"/>
              <a:t>SHARE</a:t>
            </a:r>
            <a:r>
              <a:rPr lang="ko-KR" altLang="en-US" baseline="0" dirty="0" err="1" smtClean="0"/>
              <a:t>디렉토리를</a:t>
            </a:r>
            <a:r>
              <a:rPr lang="ko-KR" altLang="en-US" baseline="0" dirty="0" smtClean="0"/>
              <a:t> 사용하도록 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증가하기는 했지만 </a:t>
            </a:r>
            <a:r>
              <a:rPr lang="en-US" altLang="ko-KR" dirty="0" smtClean="0"/>
              <a:t>fsnas6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홈디렉토리</a:t>
            </a:r>
            <a:r>
              <a:rPr lang="ko-KR" altLang="en-US" baseline="0" dirty="0" smtClean="0"/>
              <a:t> 외에 레이더자료를 저장하는 역할도 하기 때문에 그런 것이라 판단이 되고</a:t>
            </a:r>
            <a:endParaRPr lang="en-US" altLang="ko-KR" baseline="0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/>
              <a:t>이전과 같이 멈추는 현상은 거의 없어진 걸로 판단됨</a:t>
            </a:r>
            <a:r>
              <a:rPr lang="en-US" altLang="ko-KR" baseline="0" dirty="0" smtClean="0"/>
              <a:t>….</a:t>
            </a: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62A74-0B1E-4262-A8DE-71A74F038CDD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39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093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72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88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6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56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0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22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1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FCBEF-0561-4853-B53B-B74F38BAF4CC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D268D-C758-4DAC-AA20-5D31ACE598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3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4"/>
          <p:cNvSpPr txBox="1">
            <a:spLocks noChangeArrowheads="1"/>
          </p:cNvSpPr>
          <p:nvPr/>
        </p:nvSpPr>
        <p:spPr bwMode="auto">
          <a:xfrm>
            <a:off x="255960" y="1928813"/>
            <a:ext cx="859081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/>
            <a:r>
              <a:rPr kumimoji="0" lang="ko-KR" altLang="en-US" sz="3800" b="1" dirty="0">
                <a:solidFill>
                  <a:srgbClr val="31859C"/>
                </a:solidFill>
                <a:latin typeface="Arial Rounded MT Bold" pitchFamily="34" charset="0"/>
              </a:rPr>
              <a:t>연구용 시스템 정리 및 시험운영 테스트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80112" y="4725144"/>
            <a:ext cx="33906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/>
            <a:r>
              <a:rPr kumimoji="0" lang="ko-KR" altLang="en-US" sz="2000" b="1" dirty="0" smtClean="0">
                <a:solidFill>
                  <a:srgbClr val="17375E"/>
                </a:solidFill>
                <a:latin typeface="Arial Rounded MT Bold" pitchFamily="34" charset="0"/>
              </a:rPr>
              <a:t>레이더분석과 연구원 손명재</a:t>
            </a:r>
            <a:endParaRPr kumimoji="0" lang="ko-KR" altLang="en-US" sz="2000" b="1" dirty="0">
              <a:solidFill>
                <a:srgbClr val="17375E"/>
              </a:solidFill>
              <a:latin typeface="Arial Rounded MT Bold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422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2017. 6. 28.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607448" cy="4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>
                <a:solidFill>
                  <a:srgbClr val="376092"/>
                </a:solidFill>
              </a:rPr>
              <a:t> /</a:t>
            </a:r>
            <a:r>
              <a:rPr kumimoji="0" lang="en-US" altLang="ko-KR" sz="2000" b="1" dirty="0" err="1" smtClean="0">
                <a:solidFill>
                  <a:srgbClr val="376092"/>
                </a:solidFill>
              </a:rPr>
              <a:t>usr</a:t>
            </a:r>
            <a:r>
              <a:rPr kumimoji="0" lang="en-US" altLang="ko-KR" sz="2000" b="1" dirty="0" smtClean="0">
                <a:solidFill>
                  <a:srgbClr val="376092"/>
                </a:solidFill>
              </a:rPr>
              <a:t>/local</a:t>
            </a:r>
            <a:r>
              <a:rPr kumimoji="0" lang="ko-KR" altLang="en-US" sz="2000" b="1" dirty="0" smtClean="0">
                <a:solidFill>
                  <a:srgbClr val="376092"/>
                </a:solidFill>
              </a:rPr>
              <a:t>에 소스로 설치 </a:t>
            </a:r>
            <a:endParaRPr kumimoji="0" lang="en-US" altLang="ko-KR" sz="2000" b="1" dirty="0" smtClean="0">
              <a:solidFill>
                <a:srgbClr val="376092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701495"/>
              </p:ext>
            </p:extLst>
          </p:nvPr>
        </p:nvGraphicFramePr>
        <p:xfrm>
          <a:off x="467544" y="1789599"/>
          <a:ext cx="8424936" cy="4936976"/>
        </p:xfrm>
        <a:graphic>
          <a:graphicData uri="http://schemas.openxmlformats.org/drawingml/2006/table">
            <a:tbl>
              <a:tblPr/>
              <a:tblGrid>
                <a:gridCol w="8424936"/>
              </a:tblGrid>
              <a:tr h="49666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/local/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	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/local/</a:t>
                      </a:r>
                      <a:r>
                        <a:rPr lang="en-US" sz="2000" b="1" kern="0" spc="0" dirty="0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stow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414" marR="54414" marT="15044" marB="150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908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					</a:t>
                      </a:r>
                      <a:r>
                        <a:rPr lang="en-US" altLang="ko-KR" sz="2000" b="1" i="1" kern="0" spc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INSTALL_HERE</a:t>
                      </a:r>
                      <a:r>
                        <a:rPr lang="en-US" altLang="ko-KR" sz="2000" b="1" i="1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altLang="ko-KR" sz="2000" b="1" i="1" kern="0" spc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1.0</a:t>
                      </a: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US" sz="2000" b="0" kern="0" spc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bin/</a:t>
                      </a: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  </a:t>
                      </a:r>
                      <a:r>
                        <a:rPr lang="en-US" sz="20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sbin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		</a:t>
                      </a: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bin/</a:t>
                      </a:r>
                      <a:r>
                        <a:rPr lang="en-US" altLang="ko-KR" sz="2000" b="1" kern="0" spc="0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program.x</a:t>
                      </a:r>
                      <a:endParaRPr lang="en-US" sz="2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20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etc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     </a:t>
                      </a:r>
                      <a:r>
                        <a:rPr 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info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		</a:t>
                      </a: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  <a:r>
                        <a:rPr lang="en-US" altLang="ko-KR" sz="20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</a:t>
                      </a: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include/   doc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			</a:t>
                      </a: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include/</a:t>
                      </a:r>
                      <a:r>
                        <a:rPr lang="en-US" altLang="ko-KR" sz="2000" b="1" kern="0" spc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*.h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lib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  <a:r>
                        <a:rPr lang="en-US" sz="20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     </a:t>
                      </a:r>
                      <a:r>
                        <a:rPr 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games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			</a:t>
                      </a: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lib/</a:t>
                      </a:r>
                      <a:r>
                        <a:rPr lang="en-US" altLang="ko-KR" sz="2000" b="1" kern="0" spc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*.so</a:t>
                      </a:r>
                      <a:endParaRPr lang="en-US" sz="2000" kern="0" spc="0" dirty="0">
                        <a:solidFill>
                          <a:srgbClr val="00B0F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lib64/   </a:t>
                      </a: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</a:t>
                      </a:r>
                      <a:r>
                        <a:rPr 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man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			</a:t>
                      </a: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man/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20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libexec</a:t>
                      </a:r>
                      <a:r>
                        <a:rPr 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</a:t>
                      </a:r>
                      <a:r>
                        <a:rPr lang="en-US" sz="20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src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			</a:t>
                      </a: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share/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share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				</a:t>
                      </a:r>
                      <a:r>
                        <a:rPr lang="en-US" altLang="ko-KR" sz="20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src</a:t>
                      </a:r>
                      <a:r>
                        <a:rPr lang="en-US" altLang="ko-KR" sz="2000" b="1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</a:rPr>
                        <a:t>	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414" marR="54414" marT="15044" marB="150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 flipH="1">
            <a:off x="1259632" y="3068960"/>
            <a:ext cx="5184576" cy="0"/>
          </a:xfrm>
          <a:prstGeom prst="straightConnector1">
            <a:avLst/>
          </a:prstGeom>
          <a:ln w="1905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1259632" y="3573016"/>
            <a:ext cx="5256584" cy="36004"/>
          </a:xfrm>
          <a:prstGeom prst="straightConnector1">
            <a:avLst/>
          </a:prstGeom>
          <a:ln w="1905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1763688" y="4077072"/>
            <a:ext cx="5328592" cy="0"/>
          </a:xfrm>
          <a:prstGeom prst="straightConnector1">
            <a:avLst/>
          </a:prstGeom>
          <a:ln w="1905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1115616" y="4581128"/>
            <a:ext cx="5400600" cy="0"/>
          </a:xfrm>
          <a:prstGeom prst="straightConnector1">
            <a:avLst/>
          </a:prstGeom>
          <a:ln w="1905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699792" y="5013176"/>
            <a:ext cx="4104456" cy="72008"/>
          </a:xfrm>
          <a:prstGeom prst="straightConnector1">
            <a:avLst/>
          </a:prstGeom>
          <a:ln w="1905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1547664" y="5517232"/>
            <a:ext cx="5256584" cy="504056"/>
          </a:xfrm>
          <a:prstGeom prst="straightConnector1">
            <a:avLst/>
          </a:prstGeom>
          <a:ln w="1905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연구용 서버 시스템 </a:t>
            </a:r>
            <a:r>
              <a:rPr kumimoji="0"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라이브리리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활용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현황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1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연구용 서버 시스템 </a:t>
            </a:r>
            <a:r>
              <a:rPr kumimoji="0"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라이브리리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활용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현황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30015"/>
              </p:ext>
            </p:extLst>
          </p:nvPr>
        </p:nvGraphicFramePr>
        <p:xfrm>
          <a:off x="251520" y="1052737"/>
          <a:ext cx="8640960" cy="5551764"/>
        </p:xfrm>
        <a:graphic>
          <a:graphicData uri="http://schemas.openxmlformats.org/drawingml/2006/table">
            <a:tbl>
              <a:tblPr/>
              <a:tblGrid>
                <a:gridCol w="2880320"/>
                <a:gridCol w="1853319"/>
                <a:gridCol w="3907321"/>
              </a:tblGrid>
              <a:tr h="126173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90" dirty="0" err="1">
                          <a:solidFill>
                            <a:srgbClr val="000000"/>
                          </a:solidFill>
                          <a:effectLst/>
                          <a:latin typeface="MS UI Gothic" pitchFamily="34" charset="-128"/>
                          <a:ea typeface="Arial Unicode MS" pitchFamily="50" charset="-127"/>
                          <a:cs typeface="Arial Unicode MS" pitchFamily="50" charset="-127"/>
                        </a:rPr>
                        <a:t>프로그램명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MS UI Gothic" pitchFamily="34" charset="-128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9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9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휴먼명조"/>
                        </a:rPr>
                        <a:t>비고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 err="1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convmv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041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 err="1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GrADS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2.0.2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BINARY(CentOS5.8_x64 gcc445)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cairo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1.12.18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041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NCL(NCARG)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6.3.0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BINARY(CentOS6_x64 gcc447)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041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HDF5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1.10.0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 smtClean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BINARY(CentOS6_x64 </a:t>
                      </a:r>
                      <a:r>
                        <a:rPr lang="en-US" sz="1400" kern="0" spc="-13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gcc447)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NetCDF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4.4.1.1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NetCDF-fortran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4.4.4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NetCDF-cxx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4.3.0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ufview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NcView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2.1.7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041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HDFview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2.13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JAVA(CentOS6_x64)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pigz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2.3.4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542"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udunits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130" dirty="0">
                          <a:solidFill>
                            <a:srgbClr val="000000"/>
                          </a:solidFill>
                          <a:effectLst/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2.2.24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131191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 Unicode MS" pitchFamily="50" charset="-127"/>
                        <a:ea typeface="Arial Unicode MS" pitchFamily="50" charset="-127"/>
                        <a:cs typeface="Arial Unicode MS" pitchFamily="50" charset="-127"/>
                      </a:endParaRPr>
                    </a:p>
                  </a:txBody>
                  <a:tcPr marL="57061" marR="57061" marT="15776" marB="157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3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시험운영 테스트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3D</a:t>
            </a:r>
            <a:r>
              <a:rPr kumimoji="0"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합성 프로그램 병렬화 테스트</a:t>
            </a:r>
            <a:endParaRPr kumimoji="0"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TextBox 39"/>
          <p:cNvSpPr txBox="1">
            <a:spLocks noChangeArrowheads="1"/>
          </p:cNvSpPr>
          <p:nvPr/>
        </p:nvSpPr>
        <p:spPr bwMode="auto">
          <a:xfrm>
            <a:off x="755650" y="864582"/>
            <a:ext cx="7992814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>
                <a:solidFill>
                  <a:srgbClr val="376092"/>
                </a:solidFill>
              </a:rPr>
              <a:t>- 3D</a:t>
            </a:r>
            <a:r>
              <a:rPr kumimoji="0" lang="ko-KR" altLang="en-US" sz="2000" b="1" dirty="0" smtClean="0">
                <a:solidFill>
                  <a:srgbClr val="376092"/>
                </a:solidFill>
              </a:rPr>
              <a:t> 합성 프로그램 구동 및 자료처리 시간 측정</a:t>
            </a:r>
            <a:r>
              <a:rPr kumimoji="0" lang="en-US" altLang="ko-KR" sz="2000" b="1" dirty="0" smtClean="0">
                <a:solidFill>
                  <a:srgbClr val="376092"/>
                </a:solidFill>
              </a:rPr>
              <a:t>(CRAY</a:t>
            </a:r>
            <a:r>
              <a:rPr kumimoji="0" lang="ko-KR" altLang="en-US" sz="2000" b="1" dirty="0" smtClean="0">
                <a:solidFill>
                  <a:srgbClr val="376092"/>
                </a:solidFill>
              </a:rPr>
              <a:t> 코리아 의뢰</a:t>
            </a:r>
            <a:r>
              <a:rPr kumimoji="0" lang="en-US" altLang="ko-KR" sz="2000" b="1" dirty="0" smtClean="0">
                <a:solidFill>
                  <a:srgbClr val="376092"/>
                </a:solidFill>
              </a:rPr>
              <a:t>)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altLang="ko-KR" sz="2000" b="1" dirty="0"/>
              <a:t>Serial </a:t>
            </a:r>
            <a:r>
              <a:rPr lang="ko-KR" altLang="en-US" sz="2000" b="1" dirty="0"/>
              <a:t>소스 위치</a:t>
            </a:r>
            <a:r>
              <a:rPr lang="ko-KR" altLang="en-US" sz="2000" dirty="0"/>
              <a:t>	</a:t>
            </a:r>
            <a:r>
              <a:rPr lang="en-US" altLang="ko-KR" sz="2000" dirty="0"/>
              <a:t>: /fsnas_6/MJ/workspace/COMP_CROSS/NQC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altLang="ko-KR" sz="2000" b="1" dirty="0"/>
              <a:t>Parallel </a:t>
            </a:r>
            <a:r>
              <a:rPr lang="ko-KR" altLang="en-US" sz="2000" b="1" dirty="0"/>
              <a:t>소스 위치</a:t>
            </a:r>
            <a:r>
              <a:rPr lang="ko-KR" altLang="en-US" sz="2000" dirty="0"/>
              <a:t>	</a:t>
            </a:r>
            <a:r>
              <a:rPr lang="en-US" altLang="ko-KR" sz="2000" dirty="0"/>
              <a:t>: /fsnas_6/MJ/workspace/COMP_CROSS_NEW/NQC</a:t>
            </a: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/>
              <a:t>실행환경</a:t>
            </a:r>
            <a:r>
              <a:rPr lang="ko-KR" altLang="en-US" sz="2000" dirty="0"/>
              <a:t>		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RP1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2000" b="1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54214"/>
              </p:ext>
            </p:extLst>
          </p:nvPr>
        </p:nvGraphicFramePr>
        <p:xfrm>
          <a:off x="251520" y="3372974"/>
          <a:ext cx="8640960" cy="2494075"/>
        </p:xfrm>
        <a:graphic>
          <a:graphicData uri="http://schemas.openxmlformats.org/drawingml/2006/table">
            <a:tbl>
              <a:tblPr/>
              <a:tblGrid>
                <a:gridCol w="1131467"/>
                <a:gridCol w="823381"/>
                <a:gridCol w="1285512"/>
                <a:gridCol w="1080120"/>
                <a:gridCol w="1131467"/>
                <a:gridCol w="823381"/>
                <a:gridCol w="1285512"/>
                <a:gridCol w="1080120"/>
              </a:tblGrid>
              <a:tr h="288032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SERIAL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PARALLEL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5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횟수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CPU(%)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MEM(</a:t>
                      </a:r>
                      <a:r>
                        <a:rPr 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Mbyte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TIME(sec)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횟수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CPU(%)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MEM(</a:t>
                      </a:r>
                      <a:r>
                        <a:rPr 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Mbyte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TIME(sec)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</a:tr>
              <a:tr h="460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차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100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2077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478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차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907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8159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89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차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102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2077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472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차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909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8159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87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3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차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102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2077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469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3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차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909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8159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90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6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시험운영 테스트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접힘 </a:t>
            </a:r>
            <a:r>
              <a:rPr lang="ko-KR" altLang="en-US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풀기 알고리즘 및 </a:t>
            </a:r>
            <a:r>
              <a:rPr lang="en-US" altLang="ko-KR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RSL-WRC </a:t>
            </a:r>
            <a:r>
              <a:rPr lang="ko-KR" altLang="en-US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라이브러리 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테스트</a:t>
            </a:r>
            <a:endParaRPr kumimoji="0"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607448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 smtClean="0"/>
              <a:t> 여러 버전으로 운영 중인 </a:t>
            </a:r>
            <a:r>
              <a:rPr kumimoji="0" lang="en-US" altLang="ko-KR" sz="2000" b="1" dirty="0" smtClean="0"/>
              <a:t>RSL</a:t>
            </a:r>
            <a:r>
              <a:rPr kumimoji="0" lang="ko-KR" altLang="en-US" sz="2000" b="1" dirty="0" smtClean="0"/>
              <a:t>라이브러리를 통합하기 위한 작업 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RSL </a:t>
            </a:r>
            <a:r>
              <a:rPr kumimoji="0" lang="ko-KR" altLang="en-US" sz="2000" b="1" dirty="0" smtClean="0"/>
              <a:t>라이브러리의 </a:t>
            </a:r>
            <a:r>
              <a:rPr kumimoji="0" lang="en-US" altLang="ko-KR" sz="2000" b="1" dirty="0" smtClean="0"/>
              <a:t>UF </a:t>
            </a:r>
            <a:r>
              <a:rPr kumimoji="0" lang="ko-KR" altLang="en-US" sz="2000" b="1" dirty="0" smtClean="0"/>
              <a:t>버퍼 크기 조정 작업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smtClean="0"/>
              <a:t>시선속도</a:t>
            </a:r>
            <a:r>
              <a:rPr kumimoji="0" lang="en-US" altLang="ko-KR" sz="2000" b="1" dirty="0" smtClean="0"/>
              <a:t>, offset, folding </a:t>
            </a:r>
            <a:r>
              <a:rPr kumimoji="0" lang="ko-KR" altLang="en-US" sz="2000" b="1" dirty="0" smtClean="0"/>
              <a:t>가능한지 확인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 smtClean="0"/>
              <a:t> 현재 시험운영을 위한 자료 생산 중 </a:t>
            </a:r>
            <a:r>
              <a:rPr kumimoji="0" lang="en-US" altLang="ko-KR" sz="2000" b="1" dirty="0" smtClean="0"/>
              <a:t>: RP12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>
                <a:solidFill>
                  <a:srgbClr val="376092"/>
                </a:solidFill>
              </a:rPr>
              <a:t>- </a:t>
            </a:r>
            <a:r>
              <a:rPr kumimoji="0" lang="ko-KR" altLang="en-US" sz="2000" b="1" dirty="0" smtClean="0">
                <a:solidFill>
                  <a:srgbClr val="376092"/>
                </a:solidFill>
              </a:rPr>
              <a:t>수정사항</a:t>
            </a:r>
            <a:endParaRPr kumimoji="0" lang="en-US" altLang="ko-KR" sz="2000" b="1" dirty="0" smtClean="0">
              <a:solidFill>
                <a:srgbClr val="376092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ko-KR" altLang="en-US" sz="2000" b="1" dirty="0" err="1" smtClean="0"/>
              <a:t>사이트별</a:t>
            </a:r>
            <a:r>
              <a:rPr kumimoji="0" lang="ko-KR" altLang="en-US" sz="2000" b="1" dirty="0" smtClean="0"/>
              <a:t> 스크립트</a:t>
            </a:r>
            <a:endParaRPr kumimoji="0" lang="en-US" altLang="ko-KR" sz="2000" b="1" dirty="0" smtClean="0"/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en-US" altLang="ko-KR" sz="2000" b="1" dirty="0" err="1" smtClean="0"/>
              <a:t>Cron</a:t>
            </a:r>
            <a:r>
              <a:rPr kumimoji="0" lang="ko-KR" altLang="en-US" sz="2000" b="1" dirty="0" smtClean="0"/>
              <a:t>용 스크립트 제작 및 </a:t>
            </a:r>
            <a:r>
              <a:rPr kumimoji="0" lang="en-US" altLang="ko-KR" sz="2000" b="1" dirty="0" err="1" smtClean="0"/>
              <a:t>uf</a:t>
            </a:r>
            <a:r>
              <a:rPr kumimoji="0" lang="en-US" altLang="ko-KR" sz="2000" b="1" dirty="0" smtClean="0"/>
              <a:t> </a:t>
            </a:r>
            <a:r>
              <a:rPr kumimoji="0" lang="ko-KR" altLang="en-US" sz="2000" b="1" dirty="0" smtClean="0"/>
              <a:t>파일 감시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2000" b="1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607448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/>
              <a:t> </a:t>
            </a:r>
            <a:r>
              <a:rPr kumimoji="0" lang="ko-KR" altLang="en-US" sz="2000" b="1" dirty="0" smtClean="0"/>
              <a:t>하나의 </a:t>
            </a:r>
            <a:r>
              <a:rPr kumimoji="0" lang="en-US" altLang="ko-KR" sz="2000" b="1" dirty="0" smtClean="0"/>
              <a:t>main </a:t>
            </a:r>
            <a:r>
              <a:rPr kumimoji="0" lang="ko-KR" altLang="en-US" sz="2000" b="1" dirty="0" smtClean="0"/>
              <a:t>소스로 이루어진 기존 </a:t>
            </a:r>
            <a:r>
              <a:rPr kumimoji="0" lang="ko-KR" altLang="en-US" sz="2000" b="1" dirty="0" err="1" smtClean="0"/>
              <a:t>준연직분포</a:t>
            </a:r>
            <a:r>
              <a:rPr kumimoji="0" lang="ko-KR" altLang="en-US" sz="2000" b="1" dirty="0" smtClean="0"/>
              <a:t> 표출 프로그램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 smtClean="0"/>
              <a:t> 추가로 </a:t>
            </a:r>
            <a:r>
              <a:rPr kumimoji="0" lang="ko-KR" altLang="en-US" sz="2000" b="1" dirty="0" err="1" smtClean="0"/>
              <a:t>바람장을</a:t>
            </a:r>
            <a:r>
              <a:rPr kumimoji="0" lang="ko-KR" altLang="en-US" sz="2000" b="1" dirty="0" smtClean="0"/>
              <a:t> 그릴 수 있도록 </a:t>
            </a:r>
            <a:r>
              <a:rPr kumimoji="0" lang="ko-KR" altLang="en-US" sz="2000" b="1" dirty="0" err="1" smtClean="0"/>
              <a:t>바람장</a:t>
            </a:r>
            <a:r>
              <a:rPr kumimoji="0" lang="ko-KR" altLang="en-US" sz="2000" b="1" dirty="0" smtClean="0"/>
              <a:t> 읽는 부분 </a:t>
            </a:r>
            <a:r>
              <a:rPr kumimoji="0" lang="ko-KR" altLang="en-US" sz="2000" b="1" dirty="0" smtClean="0"/>
              <a:t>추가</a:t>
            </a:r>
            <a:endParaRPr kumimoji="0" lang="en-US" altLang="ko-KR" sz="2000" b="1" dirty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>
                <a:solidFill>
                  <a:srgbClr val="376092"/>
                </a:solidFill>
              </a:rPr>
              <a:t>- </a:t>
            </a:r>
            <a:r>
              <a:rPr kumimoji="0" lang="ko-KR" altLang="en-US" sz="2000" b="1" dirty="0" smtClean="0">
                <a:solidFill>
                  <a:srgbClr val="376092"/>
                </a:solidFill>
              </a:rPr>
              <a:t>수정사</a:t>
            </a:r>
            <a:r>
              <a:rPr kumimoji="0" lang="ko-KR" altLang="en-US" sz="2000" b="1" dirty="0">
                <a:solidFill>
                  <a:srgbClr val="376092"/>
                </a:solidFill>
              </a:rPr>
              <a:t>항</a:t>
            </a:r>
            <a:endParaRPr kumimoji="0" lang="en-US" altLang="ko-KR" sz="2000" b="1" dirty="0">
              <a:solidFill>
                <a:srgbClr val="376092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ko-KR" altLang="en-US" sz="2000" b="1" dirty="0" smtClean="0"/>
              <a:t>기능별 소스 분리</a:t>
            </a:r>
            <a:endParaRPr kumimoji="0" lang="en-US" altLang="ko-KR" sz="2000" b="1" dirty="0" smtClean="0"/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ko-KR" altLang="en-US" sz="2000" b="1" dirty="0" err="1" smtClean="0"/>
              <a:t>바람장</a:t>
            </a:r>
            <a:r>
              <a:rPr kumimoji="0" lang="ko-KR" altLang="en-US" sz="2000" b="1" dirty="0" smtClean="0"/>
              <a:t> 데이터파일 </a:t>
            </a:r>
            <a:r>
              <a:rPr kumimoji="0" lang="en-US" altLang="ko-KR" sz="2000" b="1" dirty="0" smtClean="0"/>
              <a:t>Read </a:t>
            </a:r>
            <a:r>
              <a:rPr kumimoji="0" lang="ko-KR" altLang="en-US" sz="2000" b="1" dirty="0" smtClean="0"/>
              <a:t>함수 추가</a:t>
            </a:r>
            <a:endParaRPr kumimoji="0" lang="en-US" altLang="ko-KR" sz="2000" b="1" dirty="0" smtClean="0"/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ko-KR" altLang="en-US" sz="2000" b="1" dirty="0" smtClean="0"/>
              <a:t>테스트를 위한 이미지 파일 생성 스크립트 추가</a:t>
            </a:r>
            <a:endParaRPr kumimoji="0" lang="en-US" altLang="ko-KR" sz="2000" b="1" dirty="0"/>
          </a:p>
          <a:p>
            <a:pPr eaLnBrk="1" hangingPunct="1">
              <a:lnSpc>
                <a:spcPct val="150000"/>
              </a:lnSpc>
            </a:pP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/>
              <a:t>※ VAD </a:t>
            </a:r>
            <a:r>
              <a:rPr kumimoji="0" lang="ko-KR" altLang="en-US" sz="2000" b="1" dirty="0" smtClean="0"/>
              <a:t>프로그램 소스 위치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/>
              <a:t>RP9 : /home/radar/VAD/src_test_2/DATA_10</a:t>
            </a:r>
            <a:endParaRPr kumimoji="0" lang="en-US" altLang="ko-KR" sz="20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시험운영 테스트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28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준연직장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바람장</a:t>
            </a:r>
            <a:r>
              <a:rPr lang="ko-KR" altLang="en-US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표출 프로그램 수정 및 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개선</a:t>
            </a:r>
            <a:endParaRPr kumimoji="0"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79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60744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ko-KR" altLang="en-US" sz="2000" b="1" dirty="0" err="1" smtClean="0"/>
              <a:t>미공군</a:t>
            </a:r>
            <a:r>
              <a:rPr kumimoji="0" lang="ko-KR" altLang="en-US" sz="2000" b="1" dirty="0" smtClean="0"/>
              <a:t> 요청</a:t>
            </a:r>
            <a:endParaRPr kumimoji="0" lang="en-US" altLang="ko-KR" sz="2000" b="1" dirty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ko-KR" altLang="en-US" sz="2000" b="1" dirty="0" smtClean="0"/>
              <a:t>기존 </a:t>
            </a:r>
            <a:r>
              <a:rPr kumimoji="0" lang="en-US" altLang="ko-KR" sz="2000" b="1" dirty="0" smtClean="0"/>
              <a:t>UF</a:t>
            </a:r>
            <a:r>
              <a:rPr kumimoji="0" lang="ko-KR" altLang="en-US" sz="2000" b="1" dirty="0" smtClean="0"/>
              <a:t>와 달리</a:t>
            </a:r>
            <a:r>
              <a:rPr kumimoji="0" lang="en-US" altLang="ko-KR" sz="2000" b="1" dirty="0" smtClean="0"/>
              <a:t>, </a:t>
            </a:r>
            <a:r>
              <a:rPr kumimoji="0" lang="ko-KR" altLang="en-US" sz="2000" b="1" dirty="0" smtClean="0"/>
              <a:t>새로운 필드 추가된 형식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err="1" smtClean="0"/>
              <a:t>변환시</a:t>
            </a:r>
            <a:r>
              <a:rPr kumimoji="0" lang="en-US" altLang="ko-KR" sz="2000" b="1" dirty="0" smtClean="0"/>
              <a:t>, </a:t>
            </a:r>
            <a:r>
              <a:rPr kumimoji="0" lang="ko-KR" altLang="en-US" sz="2000" b="1" dirty="0" smtClean="0"/>
              <a:t>입력파일</a:t>
            </a:r>
            <a:r>
              <a:rPr kumimoji="0" lang="en-US" altLang="ko-KR" sz="2000" b="1" dirty="0" smtClean="0"/>
              <a:t>(UF)</a:t>
            </a:r>
            <a:r>
              <a:rPr kumimoji="0" lang="ko-KR" altLang="en-US" sz="2000" b="1" dirty="0" smtClean="0"/>
              <a:t>를 읽지 못하는 문제 발생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smtClean="0"/>
              <a:t>직접적인 변환은 불가능</a:t>
            </a:r>
            <a:endParaRPr kumimoji="0" lang="en-US" altLang="ko-KR" sz="2000" b="1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시험운영 테스트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WRC UF2NEXRAD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변환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98816"/>
              </p:ext>
            </p:extLst>
          </p:nvPr>
        </p:nvGraphicFramePr>
        <p:xfrm>
          <a:off x="1331640" y="328498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UF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필드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필드번호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NEXRAD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필드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Field[0]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REF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Field[1]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Field[2]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SW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Field[3]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ZDR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Field[4]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PHI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Field[5]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RHO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15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607448" cy="57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400" b="1" dirty="0" smtClean="0">
                <a:solidFill>
                  <a:srgbClr val="376092"/>
                </a:solidFill>
              </a:rPr>
              <a:t> </a:t>
            </a:r>
            <a:r>
              <a:rPr kumimoji="0" lang="ko-KR" altLang="en-US" sz="2400" b="1" dirty="0" smtClean="0">
                <a:solidFill>
                  <a:srgbClr val="376092"/>
                </a:solidFill>
              </a:rPr>
              <a:t>최종 변환 모식도</a:t>
            </a:r>
            <a:r>
              <a:rPr kumimoji="0" lang="en-US" altLang="ko-KR" sz="2400" b="1" dirty="0" smtClean="0">
                <a:solidFill>
                  <a:srgbClr val="376092"/>
                </a:solidFill>
              </a:rPr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시험운영 테스트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WRC UF2NEXRAD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변환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순서도: 직접 액세스 저장소 3"/>
          <p:cNvSpPr/>
          <p:nvPr/>
        </p:nvSpPr>
        <p:spPr>
          <a:xfrm>
            <a:off x="971600" y="2310780"/>
            <a:ext cx="1368152" cy="79208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WRC</a:t>
            </a:r>
          </a:p>
          <a:p>
            <a:pPr algn="ctr"/>
            <a:r>
              <a:rPr lang="en-US" altLang="ko-KR" dirty="0" smtClean="0"/>
              <a:t> UF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14678" y="4372223"/>
            <a:ext cx="2160240" cy="880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Radx_Convert</a:t>
            </a:r>
            <a:endParaRPr lang="ko-KR" altLang="en-US" dirty="0"/>
          </a:p>
        </p:txBody>
      </p:sp>
      <p:sp>
        <p:nvSpPr>
          <p:cNvPr id="19" name="순서도: 직접 액세스 저장소 18"/>
          <p:cNvSpPr/>
          <p:nvPr/>
        </p:nvSpPr>
        <p:spPr>
          <a:xfrm>
            <a:off x="1638090" y="4416648"/>
            <a:ext cx="2160165" cy="79208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NEXRAD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089149" y="3140968"/>
            <a:ext cx="3490963" cy="1307049"/>
            <a:chOff x="2032441" y="3367897"/>
            <a:chExt cx="3510242" cy="1080120"/>
          </a:xfrm>
        </p:grpSpPr>
        <p:sp>
          <p:nvSpPr>
            <p:cNvPr id="2" name="줄무늬가 있는 오른쪽 화살표 1"/>
            <p:cNvSpPr/>
            <p:nvPr/>
          </p:nvSpPr>
          <p:spPr>
            <a:xfrm rot="1201170">
              <a:off x="2032441" y="3654492"/>
              <a:ext cx="3510242" cy="506931"/>
            </a:xfrm>
            <a:prstGeom prst="stripedRightArrow">
              <a:avLst>
                <a:gd name="adj1" fmla="val 34968"/>
                <a:gd name="adj2" fmla="val 50000"/>
              </a:avLst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곱셈 기호 5"/>
            <p:cNvSpPr/>
            <p:nvPr/>
          </p:nvSpPr>
          <p:spPr>
            <a:xfrm>
              <a:off x="3292798" y="3367897"/>
              <a:ext cx="847154" cy="108012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28776" y="2260030"/>
            <a:ext cx="5688558" cy="2586290"/>
            <a:chOff x="2428776" y="2260030"/>
            <a:chExt cx="5688558" cy="258629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436814" y="2260030"/>
              <a:ext cx="2160240" cy="8809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uf2uf</a:t>
              </a:r>
              <a:endParaRPr lang="ko-KR" altLang="en-US" dirty="0"/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V="1">
              <a:off x="2428776" y="2700499"/>
              <a:ext cx="864022" cy="6325"/>
            </a:xfrm>
            <a:prstGeom prst="straightConnector1">
              <a:avLst/>
            </a:prstGeom>
            <a:ln w="44450" cap="flat" cmpd="sng">
              <a:solidFill>
                <a:schemeClr val="accent6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순서도: 직접 액세스 저장소 16"/>
            <p:cNvSpPr/>
            <p:nvPr/>
          </p:nvSpPr>
          <p:spPr>
            <a:xfrm>
              <a:off x="6749182" y="2276872"/>
              <a:ext cx="1368152" cy="792088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UF</a:t>
              </a:r>
              <a:endParaRPr lang="ko-KR" altLang="en-US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V="1">
              <a:off x="5730776" y="2700786"/>
              <a:ext cx="864022" cy="5750"/>
            </a:xfrm>
            <a:prstGeom prst="straightConnector1">
              <a:avLst/>
            </a:prstGeom>
            <a:ln w="44450" cap="flat" cmpd="sng">
              <a:solidFill>
                <a:schemeClr val="accent6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rot="7200000" flipV="1">
              <a:off x="6444208" y="3789040"/>
              <a:ext cx="864022" cy="5750"/>
            </a:xfrm>
            <a:prstGeom prst="straightConnector1">
              <a:avLst/>
            </a:prstGeom>
            <a:ln w="44450" cap="flat" cmpd="sng">
              <a:solidFill>
                <a:schemeClr val="accent6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 flipV="1">
              <a:off x="3923928" y="4836190"/>
              <a:ext cx="1402452" cy="10130"/>
            </a:xfrm>
            <a:prstGeom prst="straightConnector1">
              <a:avLst/>
            </a:prstGeom>
            <a:ln w="44450" cap="flat" cmpd="sng">
              <a:solidFill>
                <a:schemeClr val="accent6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223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836712"/>
            <a:ext cx="760744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ko-KR" altLang="en-US" sz="2000" b="1" dirty="0" smtClean="0"/>
              <a:t>사용법 </a:t>
            </a:r>
            <a:r>
              <a:rPr kumimoji="0" lang="en-US" altLang="ko-KR" sz="2000" b="1" dirty="0" smtClean="0"/>
              <a:t>: </a:t>
            </a:r>
            <a:r>
              <a:rPr lang="en-US" altLang="ko-KR" sz="2000" dirty="0" smtClean="0"/>
              <a:t>./</a:t>
            </a:r>
            <a:r>
              <a:rPr lang="en-US" altLang="ko-KR" sz="2000" dirty="0"/>
              <a:t>uf2uf.sh </a:t>
            </a:r>
            <a:r>
              <a:rPr lang="en-US" altLang="ko-KR" sz="2000" dirty="0" smtClean="0"/>
              <a:t>RDR_BRI_201608020000.uf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dirty="0"/>
              <a:t> </a:t>
            </a:r>
            <a:r>
              <a:rPr kumimoji="0" lang="en-US" altLang="ko-KR" sz="2000" b="1" dirty="0" smtClean="0"/>
              <a:t>RDPS</a:t>
            </a:r>
            <a:r>
              <a:rPr kumimoji="0" lang="ko-KR" altLang="en-US" sz="2000" b="1" dirty="0" smtClean="0"/>
              <a:t>에 등록하여 사용할 수 있도록 </a:t>
            </a:r>
            <a:r>
              <a:rPr kumimoji="0" lang="ko-KR" altLang="en-US" sz="2000" b="1" dirty="0" err="1" smtClean="0"/>
              <a:t>만듬</a:t>
            </a:r>
            <a:endParaRPr lang="en-US" altLang="ko-KR" sz="2000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smtClean="0"/>
              <a:t>현재 테스트 중</a:t>
            </a:r>
            <a:r>
              <a:rPr kumimoji="0" lang="en-US" altLang="ko-KR" sz="2000" b="1" dirty="0" smtClean="0"/>
              <a:t>…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시험운영 테스트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WRC UF2NEXRAD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변환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312805"/>
            <a:ext cx="5853967" cy="350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76278"/>
            <a:ext cx="54197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32" y="3830947"/>
            <a:ext cx="4995342" cy="34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448" y="3078944"/>
            <a:ext cx="264490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6175375" y="3438984"/>
            <a:ext cx="188527" cy="391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자료제공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94557"/>
              </p:ext>
            </p:extLst>
          </p:nvPr>
        </p:nvGraphicFramePr>
        <p:xfrm>
          <a:off x="161510" y="1268760"/>
          <a:ext cx="8820980" cy="4572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132"/>
                <a:gridCol w="3024336"/>
                <a:gridCol w="2592288"/>
                <a:gridCol w="2016224"/>
              </a:tblGrid>
              <a:tr h="487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요청날짜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요청자료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요청기관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용량</a:t>
                      </a:r>
                      <a:endParaRPr lang="ko-KR" altLang="en-US" dirty="0"/>
                    </a:p>
                  </a:txBody>
                  <a:tcPr/>
                </a:tc>
              </a:tr>
              <a:tr h="535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1</a:t>
                      </a:r>
                      <a:r>
                        <a:rPr lang="ko-KR" altLang="en-US" dirty="0" smtClean="0">
                          <a:latin typeface="+mn-lt"/>
                        </a:rPr>
                        <a:t>월 </a:t>
                      </a:r>
                      <a:r>
                        <a:rPr lang="en-US" altLang="ko-KR" dirty="0" smtClean="0">
                          <a:latin typeface="+mn-lt"/>
                        </a:rPr>
                        <a:t>17</a:t>
                      </a:r>
                      <a:r>
                        <a:rPr lang="ko-KR" altLang="en-US" dirty="0" smtClean="0">
                          <a:latin typeface="+mn-lt"/>
                        </a:rPr>
                        <a:t>일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RAR</a:t>
                      </a:r>
                      <a:r>
                        <a:rPr lang="ko-KR" altLang="en-US" dirty="0" smtClean="0">
                          <a:latin typeface="+mn-lt"/>
                        </a:rPr>
                        <a:t>자료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lt"/>
                        </a:rPr>
                        <a:t>국가기상위성센터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35GB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</a:tr>
              <a:tr h="65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</a:t>
                      </a:r>
                      <a:r>
                        <a:rPr lang="ko-KR" altLang="en-US" dirty="0" smtClean="0">
                          <a:latin typeface="+mn-lt"/>
                        </a:rPr>
                        <a:t>월 </a:t>
                      </a:r>
                      <a:r>
                        <a:rPr lang="en-US" altLang="ko-KR" dirty="0" smtClean="0">
                          <a:latin typeface="+mn-lt"/>
                        </a:rPr>
                        <a:t>2</a:t>
                      </a:r>
                      <a:r>
                        <a:rPr lang="ko-KR" altLang="en-US" dirty="0" smtClean="0">
                          <a:latin typeface="+mn-lt"/>
                        </a:rPr>
                        <a:t>일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lt"/>
                        </a:rPr>
                        <a:t>2DVD, </a:t>
                      </a:r>
                      <a:r>
                        <a:rPr lang="en-US" altLang="ko-KR" sz="1600" dirty="0" err="1" smtClean="0">
                          <a:latin typeface="+mn-lt"/>
                        </a:rPr>
                        <a:t>Parsivel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err="1" smtClean="0">
                          <a:latin typeface="+mn-lt"/>
                        </a:rPr>
                        <a:t>무게식</a:t>
                      </a:r>
                      <a:r>
                        <a:rPr lang="ko-KR" altLang="en-US" sz="1600" dirty="0" smtClean="0">
                          <a:latin typeface="+mn-lt"/>
                        </a:rPr>
                        <a:t> 우량계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용인테스트베드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+mn-lt"/>
                        </a:rPr>
                        <a:t>부경대</a:t>
                      </a:r>
                      <a:r>
                        <a:rPr lang="ko-KR" altLang="en-US" dirty="0" smtClean="0">
                          <a:latin typeface="+mn-lt"/>
                        </a:rPr>
                        <a:t> 환경대기과학과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15.7GB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</a:tr>
              <a:tr h="649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</a:t>
                      </a:r>
                      <a:r>
                        <a:rPr lang="ko-KR" altLang="en-US" dirty="0" smtClean="0">
                          <a:latin typeface="+mn-lt"/>
                        </a:rPr>
                        <a:t>월 </a:t>
                      </a:r>
                      <a:r>
                        <a:rPr lang="en-US" altLang="ko-KR" dirty="0" smtClean="0">
                          <a:latin typeface="+mn-lt"/>
                        </a:rPr>
                        <a:t>8</a:t>
                      </a:r>
                      <a:r>
                        <a:rPr lang="ko-KR" altLang="en-US" dirty="0" smtClean="0">
                          <a:latin typeface="+mn-lt"/>
                        </a:rPr>
                        <a:t>일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CAPPI </a:t>
                      </a:r>
                      <a:r>
                        <a:rPr lang="ko-KR" altLang="en-US" dirty="0" smtClean="0">
                          <a:latin typeface="+mn-lt"/>
                        </a:rPr>
                        <a:t>이진자료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+mn-lt"/>
                        </a:rPr>
                        <a:t>기상서비스진흥국</a:t>
                      </a:r>
                      <a:endParaRPr lang="en-US" altLang="ko-KR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+mn-lt"/>
                        </a:rPr>
                        <a:t>국가기후데이터센터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2.1GB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</a:tr>
              <a:tr h="649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</a:t>
                      </a:r>
                      <a:r>
                        <a:rPr lang="ko-KR" altLang="en-US" dirty="0" smtClean="0">
                          <a:latin typeface="+mn-lt"/>
                        </a:rPr>
                        <a:t>월 </a:t>
                      </a:r>
                      <a:r>
                        <a:rPr lang="en-US" altLang="ko-KR" dirty="0" smtClean="0">
                          <a:latin typeface="+mn-lt"/>
                        </a:rPr>
                        <a:t>9</a:t>
                      </a:r>
                      <a:r>
                        <a:rPr lang="ko-KR" altLang="en-US" dirty="0" smtClean="0">
                          <a:latin typeface="+mn-lt"/>
                        </a:rPr>
                        <a:t>일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RAR</a:t>
                      </a:r>
                      <a:r>
                        <a:rPr lang="ko-KR" altLang="en-US" dirty="0" smtClean="0">
                          <a:latin typeface="+mn-lt"/>
                        </a:rPr>
                        <a:t>자료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lt"/>
                        </a:rPr>
                        <a:t>수자원공사 </a:t>
                      </a:r>
                      <a:endParaRPr lang="en-US" altLang="ko-KR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+mn-lt"/>
                        </a:rPr>
                        <a:t>수문기상협력센터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7.1GB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</a:tr>
              <a:tr h="527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4</a:t>
                      </a:r>
                      <a:r>
                        <a:rPr lang="ko-KR" altLang="en-US" dirty="0" smtClean="0">
                          <a:latin typeface="+mn-lt"/>
                        </a:rPr>
                        <a:t>월 </a:t>
                      </a:r>
                      <a:r>
                        <a:rPr lang="en-US" altLang="ko-KR" dirty="0" smtClean="0">
                          <a:latin typeface="+mn-lt"/>
                        </a:rPr>
                        <a:t>27</a:t>
                      </a:r>
                      <a:r>
                        <a:rPr lang="ko-KR" altLang="en-US" dirty="0" smtClean="0">
                          <a:latin typeface="+mn-lt"/>
                        </a:rPr>
                        <a:t>일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RAR</a:t>
                      </a:r>
                      <a:r>
                        <a:rPr lang="ko-KR" altLang="en-US" dirty="0" smtClean="0">
                          <a:latin typeface="+mn-lt"/>
                        </a:rPr>
                        <a:t>자료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+mn-lt"/>
                        </a:rPr>
                        <a:t>부산청</a:t>
                      </a:r>
                      <a:r>
                        <a:rPr lang="ko-KR" altLang="en-US" dirty="0" smtClean="0">
                          <a:latin typeface="+mn-lt"/>
                        </a:rPr>
                        <a:t> </a:t>
                      </a:r>
                      <a:r>
                        <a:rPr lang="ko-KR" altLang="en-US" dirty="0" err="1" smtClean="0">
                          <a:latin typeface="+mn-lt"/>
                        </a:rPr>
                        <a:t>예보과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1.9GB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</a:tr>
              <a:tr h="1031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6</a:t>
                      </a:r>
                      <a:r>
                        <a:rPr lang="ko-KR" altLang="en-US" dirty="0" smtClean="0">
                          <a:latin typeface="+mn-lt"/>
                        </a:rPr>
                        <a:t>월 </a:t>
                      </a:r>
                      <a:r>
                        <a:rPr lang="en-US" altLang="ko-KR" dirty="0" smtClean="0">
                          <a:latin typeface="+mn-lt"/>
                        </a:rPr>
                        <a:t>5</a:t>
                      </a:r>
                      <a:r>
                        <a:rPr lang="ko-KR" altLang="en-US" dirty="0" smtClean="0">
                          <a:latin typeface="+mn-lt"/>
                        </a:rPr>
                        <a:t>일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+mn-lt"/>
                        </a:rPr>
                        <a:t>2DVD, </a:t>
                      </a:r>
                      <a:r>
                        <a:rPr lang="en-US" altLang="ko-KR" sz="1600" dirty="0" err="1" smtClean="0">
                          <a:latin typeface="+mn-lt"/>
                        </a:rPr>
                        <a:t>Parsivel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err="1" smtClean="0">
                          <a:latin typeface="+mn-lt"/>
                        </a:rPr>
                        <a:t>무게식</a:t>
                      </a:r>
                      <a:r>
                        <a:rPr lang="ko-KR" altLang="en-US" sz="1600" dirty="0" smtClean="0">
                          <a:latin typeface="+mn-lt"/>
                        </a:rPr>
                        <a:t> 우량계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용인테스트베드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aseline="0" dirty="0" smtClean="0">
                          <a:latin typeface="+mn-lt"/>
                        </a:rPr>
                        <a:t>이중편파레이더 자료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baseline="0" dirty="0" smtClean="0">
                          <a:latin typeface="+mn-lt"/>
                        </a:rPr>
                        <a:t>(BRI, KWK, JNI, PSN)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+mn-lt"/>
                        </a:rPr>
                        <a:t>부경대</a:t>
                      </a:r>
                      <a:r>
                        <a:rPr lang="ko-KR" altLang="en-US" dirty="0" smtClean="0">
                          <a:latin typeface="+mn-lt"/>
                        </a:rPr>
                        <a:t> 환경대기과학과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75.6GB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드론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촬영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329288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/>
              <a:t>- </a:t>
            </a:r>
            <a:r>
              <a:rPr kumimoji="0" lang="ko-KR" altLang="en-US" sz="2400" b="1" dirty="0" err="1" smtClean="0"/>
              <a:t>오성산</a:t>
            </a:r>
            <a:r>
              <a:rPr kumimoji="0" lang="en-US" altLang="ko-KR" sz="2400" b="1" dirty="0" smtClean="0"/>
              <a:t>(</a:t>
            </a:r>
            <a:r>
              <a:rPr kumimoji="0" lang="ko-KR" altLang="en-US" sz="2400" b="1" dirty="0" smtClean="0"/>
              <a:t>군산</a:t>
            </a:r>
            <a:r>
              <a:rPr kumimoji="0" lang="en-US" altLang="ko-KR" sz="2400" b="1" dirty="0" smtClean="0"/>
              <a:t>), </a:t>
            </a:r>
            <a:r>
              <a:rPr kumimoji="0" lang="ko-KR" altLang="en-US" sz="2400" b="1" dirty="0" err="1" smtClean="0"/>
              <a:t>설치전</a:t>
            </a:r>
            <a:endParaRPr kumimoji="0" lang="en-US" altLang="ko-KR" sz="2000" b="1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3" y="1890698"/>
            <a:ext cx="7557025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1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차례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122764"/>
            <a:ext cx="7536037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400050" indent="-400050" eaLnBrk="1" hangingPunct="1">
              <a:lnSpc>
                <a:spcPct val="150000"/>
              </a:lnSpc>
              <a:buAutoNum type="romanUcPeriod"/>
            </a:pPr>
            <a:r>
              <a:rPr kumimoji="0" lang="ko-KR" altLang="en-US" sz="2000" b="1" dirty="0" smtClean="0"/>
              <a:t>업무 내용 요약</a:t>
            </a:r>
            <a:endParaRPr kumimoji="0" lang="en-US" altLang="ko-KR" sz="2000" b="1" dirty="0" smtClean="0"/>
          </a:p>
          <a:p>
            <a:pPr marL="400050" indent="-400050" eaLnBrk="1" hangingPunct="1">
              <a:lnSpc>
                <a:spcPct val="150000"/>
              </a:lnSpc>
              <a:buAutoNum type="romanUcPeriod" startAt="2"/>
            </a:pPr>
            <a:r>
              <a:rPr kumimoji="0" lang="ko-KR" altLang="en-US" sz="2000" b="1" dirty="0" smtClean="0"/>
              <a:t>연구용 시스템 정리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/>
              <a:t>      - </a:t>
            </a:r>
            <a:r>
              <a:rPr kumimoji="0" lang="ko-KR" altLang="en-US" sz="2000" b="1" dirty="0" smtClean="0"/>
              <a:t>연구용 서버 사용자 계정 및 </a:t>
            </a:r>
            <a:r>
              <a:rPr kumimoji="0" lang="ko-KR" altLang="en-US" sz="2000" b="1" dirty="0" err="1" smtClean="0"/>
              <a:t>디렉토리</a:t>
            </a:r>
            <a:r>
              <a:rPr kumimoji="0" lang="ko-KR" altLang="en-US" sz="2000" b="1" dirty="0" smtClean="0"/>
              <a:t> 정리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/>
              <a:t> </a:t>
            </a:r>
            <a:r>
              <a:rPr kumimoji="0" lang="en-US" altLang="ko-KR" sz="2000" b="1" dirty="0" smtClean="0"/>
              <a:t>     - </a:t>
            </a:r>
            <a:r>
              <a:rPr kumimoji="0" lang="ko-KR" altLang="en-US" sz="2000" b="1" dirty="0" smtClean="0"/>
              <a:t>연구용 서버 시스템 라이브러리 및 유틸리티 정리 및 설치</a:t>
            </a:r>
            <a:endParaRPr kumimoji="0" lang="en-US" altLang="ko-KR" sz="2000" b="1" dirty="0"/>
          </a:p>
          <a:p>
            <a:pPr marL="400050" indent="-400050" eaLnBrk="1" hangingPunct="1">
              <a:lnSpc>
                <a:spcPct val="150000"/>
              </a:lnSpc>
              <a:buAutoNum type="romanUcPeriod" startAt="3"/>
            </a:pPr>
            <a:r>
              <a:rPr kumimoji="0" lang="ko-KR" altLang="en-US" sz="2000" b="1" dirty="0" smtClean="0"/>
              <a:t> 시험운영 테스트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/>
              <a:t>      - 3D</a:t>
            </a:r>
            <a:r>
              <a:rPr kumimoji="0" lang="ko-KR" altLang="en-US" sz="2000" b="1" dirty="0" smtClean="0"/>
              <a:t> 합성 프로그램 병렬화 테스트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2000" b="1" dirty="0" smtClean="0"/>
              <a:t>      </a:t>
            </a:r>
            <a:r>
              <a:rPr kumimoji="0" lang="en-US" altLang="ko-KR" sz="2000" b="1" dirty="0" smtClean="0"/>
              <a:t>-</a:t>
            </a:r>
            <a:r>
              <a:rPr kumimoji="0" lang="ko-KR" altLang="en-US" sz="2000" b="1" dirty="0" smtClean="0"/>
              <a:t> 접힘 풀기 알고리즘 및 </a:t>
            </a:r>
            <a:r>
              <a:rPr kumimoji="0" lang="en-US" altLang="ko-KR" sz="2000" b="1" dirty="0" smtClean="0"/>
              <a:t>RSL-WRC </a:t>
            </a:r>
            <a:r>
              <a:rPr kumimoji="0" lang="ko-KR" altLang="en-US" sz="2000" b="1" dirty="0" smtClean="0"/>
              <a:t>라이브러리 테스트</a:t>
            </a:r>
            <a:r>
              <a:rPr kumimoji="0" lang="en-US" altLang="ko-KR" sz="2000" b="1" dirty="0" smtClean="0"/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/>
              <a:t> </a:t>
            </a:r>
            <a:r>
              <a:rPr kumimoji="0" lang="en-US" altLang="ko-KR" sz="2000" b="1" dirty="0" smtClean="0"/>
              <a:t>     - </a:t>
            </a:r>
            <a:r>
              <a:rPr kumimoji="0" lang="ko-KR" altLang="en-US" sz="2000" b="1" dirty="0" err="1" smtClean="0"/>
              <a:t>준연직장</a:t>
            </a:r>
            <a:r>
              <a:rPr kumimoji="0" lang="ko-KR" altLang="en-US" sz="2000" b="1" dirty="0" smtClean="0"/>
              <a:t> </a:t>
            </a:r>
            <a:r>
              <a:rPr kumimoji="0" lang="ko-KR" altLang="en-US" sz="2000" b="1" dirty="0" err="1" smtClean="0"/>
              <a:t>바람장</a:t>
            </a:r>
            <a:r>
              <a:rPr kumimoji="0" lang="ko-KR" altLang="en-US" sz="2000" b="1" dirty="0" smtClean="0"/>
              <a:t> 표출 프로그램 수정 및 개선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/>
              <a:t> </a:t>
            </a:r>
            <a:r>
              <a:rPr kumimoji="0" lang="en-US" altLang="ko-KR" sz="2000" b="1" dirty="0" smtClean="0"/>
              <a:t>     - UF2NEXRAD </a:t>
            </a:r>
            <a:r>
              <a:rPr kumimoji="0" lang="ko-KR" altLang="en-US" sz="2000" b="1" dirty="0" smtClean="0"/>
              <a:t>변환</a:t>
            </a:r>
            <a:endParaRPr kumimoji="0" lang="en-US" altLang="ko-KR" sz="2000" b="1" dirty="0"/>
          </a:p>
          <a:p>
            <a:pPr marL="514350" indent="-514350" eaLnBrk="1" hangingPunct="1">
              <a:lnSpc>
                <a:spcPct val="150000"/>
              </a:lnSpc>
              <a:buAutoNum type="romanUcPeriod" startAt="4"/>
            </a:pPr>
            <a:r>
              <a:rPr kumimoji="0" lang="ko-KR" altLang="en-US" sz="2000" b="1" dirty="0" smtClean="0"/>
              <a:t>기타업무</a:t>
            </a:r>
            <a:endParaRPr kumimoji="0" lang="en-US" altLang="ko-KR" sz="2000" b="1" dirty="0" smtClean="0"/>
          </a:p>
          <a:p>
            <a:pPr marL="514350" indent="-514350" eaLnBrk="1" hangingPunct="1">
              <a:lnSpc>
                <a:spcPct val="150000"/>
              </a:lnSpc>
              <a:buAutoNum type="romanUcPeriod" startAt="5"/>
            </a:pPr>
            <a:r>
              <a:rPr kumimoji="0" lang="ko-KR" altLang="en-US" sz="2000" b="1" dirty="0" err="1" smtClean="0"/>
              <a:t>향후계획</a:t>
            </a:r>
            <a:endParaRPr kumimoji="0" lang="en-US" altLang="ko-KR" sz="2000" b="1" dirty="0" smtClean="0"/>
          </a:p>
          <a:p>
            <a:pPr marL="514350" indent="-514350" eaLnBrk="1" hangingPunct="1">
              <a:lnSpc>
                <a:spcPct val="150000"/>
              </a:lnSpc>
              <a:buAutoNum type="romanUcPeriod" startAt="5"/>
            </a:pPr>
            <a:endParaRPr kumimoji="0" lang="en-US" altLang="ko-KR" sz="20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드론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촬영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329288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/>
              <a:t>- </a:t>
            </a:r>
            <a:r>
              <a:rPr kumimoji="0" lang="ko-KR" altLang="en-US" sz="2400" b="1" dirty="0" err="1" smtClean="0"/>
              <a:t>오성산</a:t>
            </a:r>
            <a:r>
              <a:rPr kumimoji="0" lang="en-US" altLang="ko-KR" sz="2400" b="1" dirty="0" smtClean="0"/>
              <a:t>(</a:t>
            </a:r>
            <a:r>
              <a:rPr kumimoji="0" lang="ko-KR" altLang="en-US" sz="2400" b="1" dirty="0" smtClean="0"/>
              <a:t>군산</a:t>
            </a:r>
            <a:r>
              <a:rPr kumimoji="0" lang="en-US" altLang="ko-KR" sz="2400" b="1" dirty="0" smtClean="0"/>
              <a:t>), </a:t>
            </a:r>
            <a:r>
              <a:rPr kumimoji="0" lang="ko-KR" altLang="en-US" sz="2400" b="1" dirty="0" err="1" smtClean="0"/>
              <a:t>설치후</a:t>
            </a:r>
            <a:endParaRPr kumimoji="0" lang="en-US" altLang="ko-KR" sz="2000" b="1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878122"/>
            <a:ext cx="7557025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드론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촬영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21804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/>
              <a:t>- </a:t>
            </a:r>
            <a:r>
              <a:rPr kumimoji="0" lang="ko-KR" altLang="en-US" sz="2400" b="1" dirty="0" err="1" smtClean="0"/>
              <a:t>오성산</a:t>
            </a:r>
            <a:r>
              <a:rPr kumimoji="0" lang="en-US" altLang="ko-KR" sz="2400" b="1" dirty="0" smtClean="0"/>
              <a:t>(</a:t>
            </a:r>
            <a:r>
              <a:rPr kumimoji="0" lang="ko-KR" altLang="en-US" sz="2400" b="1" dirty="0" smtClean="0"/>
              <a:t>군산</a:t>
            </a:r>
            <a:r>
              <a:rPr kumimoji="0" lang="en-US" altLang="ko-KR" sz="2400" b="1" dirty="0" smtClean="0"/>
              <a:t>)</a:t>
            </a:r>
            <a:endParaRPr kumimoji="0" lang="en-US" altLang="ko-KR" sz="2000" b="1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1535"/>
            <a:ext cx="9144000" cy="13673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3376"/>
            <a:ext cx="9144000" cy="18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드론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촬영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1035861" cy="57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/>
              <a:t>- </a:t>
            </a:r>
            <a:r>
              <a:rPr kumimoji="0" lang="ko-KR" altLang="en-US" sz="2400" b="1" dirty="0" smtClean="0"/>
              <a:t>무안</a:t>
            </a:r>
            <a:endParaRPr kumimoji="0" lang="en-US" altLang="ko-KR" sz="2000" b="1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8482664" descr="EMB000015d8bd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111" y="2437216"/>
            <a:ext cx="4237124" cy="31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08802192" descr="EMB000015d8bd9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08447"/>
            <a:ext cx="4835280" cy="36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2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드론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촬영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21483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/>
              <a:t>- </a:t>
            </a:r>
            <a:r>
              <a:rPr kumimoji="0" lang="ko-KR" altLang="en-US" sz="2400" b="1" dirty="0" smtClean="0"/>
              <a:t>무안</a:t>
            </a:r>
            <a:r>
              <a:rPr kumimoji="0" lang="en-US" altLang="ko-KR" sz="2400" b="1" dirty="0" smtClean="0"/>
              <a:t>, </a:t>
            </a:r>
            <a:r>
              <a:rPr kumimoji="0" lang="ko-KR" altLang="en-US" sz="2400" b="1" dirty="0" err="1" smtClean="0"/>
              <a:t>설치후</a:t>
            </a:r>
            <a:endParaRPr kumimoji="0" lang="en-US" altLang="ko-KR" sz="2000" b="1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839557"/>
            <a:ext cx="7557026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드론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촬영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2148345" cy="57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/>
              <a:t>- </a:t>
            </a:r>
            <a:r>
              <a:rPr kumimoji="0" lang="ko-KR" altLang="en-US" sz="2400" b="1" dirty="0" smtClean="0"/>
              <a:t>무안</a:t>
            </a:r>
            <a:r>
              <a:rPr kumimoji="0" lang="en-US" altLang="ko-KR" sz="2400" b="1" dirty="0"/>
              <a:t>, </a:t>
            </a:r>
            <a:r>
              <a:rPr kumimoji="0" lang="ko-KR" altLang="en-US" sz="2400" b="1" dirty="0" err="1" smtClean="0"/>
              <a:t>설치후</a:t>
            </a:r>
            <a:endParaRPr kumimoji="0" lang="ko-KR" altLang="en-US" sz="2400" b="1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853861"/>
            <a:ext cx="7557025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드론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촬영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1035861" cy="57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/>
              <a:t>- </a:t>
            </a:r>
            <a:r>
              <a:rPr kumimoji="0" lang="ko-KR" altLang="en-US" sz="2400" b="1" dirty="0" smtClean="0"/>
              <a:t>무안</a:t>
            </a:r>
            <a:endParaRPr kumimoji="0" lang="en-US" altLang="ko-KR" sz="2000" b="1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3"/>
          <a:stretch/>
        </p:blipFill>
        <p:spPr>
          <a:xfrm>
            <a:off x="0" y="1930400"/>
            <a:ext cx="9144000" cy="2175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0327"/>
            <a:ext cx="9144000" cy="14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RDP/RPDS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매뉴얼 작성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97365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200" b="1" dirty="0" smtClean="0"/>
              <a:t>- </a:t>
            </a:r>
            <a:r>
              <a:rPr kumimoji="0" lang="ko-KR" altLang="en-US" sz="2200" b="1" dirty="0" smtClean="0"/>
              <a:t>레이더자료 처리</a:t>
            </a:r>
            <a:r>
              <a:rPr kumimoji="0" lang="en-US" altLang="ko-KR" sz="2200" b="1" dirty="0" smtClean="0"/>
              <a:t>(RDP) </a:t>
            </a:r>
            <a:r>
              <a:rPr kumimoji="0" lang="ko-KR" altLang="en-US" sz="2200" b="1" dirty="0" smtClean="0"/>
              <a:t>라이브러리 및 프로그램 매뉴얼 작성</a:t>
            </a:r>
            <a:endParaRPr kumimoji="0" lang="en-US" altLang="ko-KR" sz="2200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76482"/>
              </p:ext>
            </p:extLst>
          </p:nvPr>
        </p:nvGraphicFramePr>
        <p:xfrm>
          <a:off x="755650" y="2132856"/>
          <a:ext cx="7992814" cy="361513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52054"/>
                <a:gridCol w="5040560"/>
                <a:gridCol w="1800200"/>
              </a:tblGrid>
              <a:tr h="4689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effectLst/>
                        </a:rPr>
                        <a:t>프로그램명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effectLst/>
                        </a:rPr>
                        <a:t>실행방법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effectLst/>
                        </a:rPr>
                        <a:t>프로덕트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7322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err="1">
                          <a:effectLst/>
                        </a:rPr>
                        <a:t>site_nqc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 row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effectLst/>
                        </a:rPr>
                        <a:t>$RDR_PROC_PRG/bin/</a:t>
                      </a:r>
                      <a:r>
                        <a:rPr lang="ko-KR" altLang="en-US" sz="1400" kern="0" spc="0" dirty="0" err="1">
                          <a:effectLst/>
                        </a:rPr>
                        <a:t>프로그램명</a:t>
                      </a:r>
                      <a:r>
                        <a:rPr lang="ko-KR" altLang="en-US" sz="1400" kern="0" spc="0" dirty="0">
                          <a:effectLst/>
                        </a:rPr>
                        <a:t> </a:t>
                      </a:r>
                      <a:r>
                        <a:rPr lang="en-US" altLang="ko-KR" sz="1400" kern="0" spc="0" dirty="0">
                          <a:effectLst/>
                        </a:rPr>
                        <a:t>–i [</a:t>
                      </a:r>
                      <a:r>
                        <a:rPr lang="ko-KR" altLang="en-US" sz="1400" kern="0" spc="0" dirty="0">
                          <a:effectLst/>
                        </a:rPr>
                        <a:t>입력파일</a:t>
                      </a:r>
                      <a:r>
                        <a:rPr lang="en-US" altLang="ko-KR" sz="1400" kern="0" spc="0" dirty="0">
                          <a:effectLst/>
                        </a:rPr>
                        <a:t>] -p [</a:t>
                      </a:r>
                      <a:r>
                        <a:rPr lang="ko-KR" altLang="en-US" sz="1400" kern="0" spc="0" dirty="0" err="1">
                          <a:effectLst/>
                        </a:rPr>
                        <a:t>프로덕트</a:t>
                      </a:r>
                      <a:r>
                        <a:rPr lang="en-US" altLang="ko-KR" sz="1400" kern="0" spc="0" dirty="0">
                          <a:effectLst/>
                        </a:rPr>
                        <a:t>] -g [</a:t>
                      </a:r>
                      <a:r>
                        <a:rPr lang="ko-KR" altLang="en-US" sz="1400" kern="0" spc="0" dirty="0">
                          <a:effectLst/>
                        </a:rPr>
                        <a:t>설정파일위치</a:t>
                      </a:r>
                      <a:r>
                        <a:rPr lang="en-US" altLang="ko-KR" sz="1400" kern="0" spc="0" dirty="0">
                          <a:effectLst/>
                        </a:rPr>
                        <a:t>] -o [</a:t>
                      </a:r>
                      <a:r>
                        <a:rPr lang="ko-KR" altLang="en-US" sz="1400" kern="0" spc="0" dirty="0">
                          <a:effectLst/>
                        </a:rPr>
                        <a:t>출력파일 형식</a:t>
                      </a:r>
                      <a:r>
                        <a:rPr lang="en-US" altLang="ko-KR" sz="1400" kern="0" spc="0" dirty="0">
                          <a:effectLst/>
                        </a:rPr>
                        <a:t>]</a:t>
                      </a:r>
                      <a:endParaRPr lang="ko-KR" altLang="en-US" sz="1400" kern="0" spc="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-20" dirty="0" smtClean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20" dirty="0" smtClean="0">
                          <a:effectLst/>
                        </a:rPr>
                        <a:t>※ </a:t>
                      </a:r>
                      <a:r>
                        <a:rPr lang="ko-KR" altLang="en-US" sz="1400" kern="0" spc="-20" dirty="0">
                          <a:effectLst/>
                        </a:rPr>
                        <a:t>기본 입력 옵션은 </a:t>
                      </a:r>
                      <a:r>
                        <a:rPr lang="en-US" altLang="ko-KR" sz="1400" kern="0" spc="-20" dirty="0">
                          <a:effectLst/>
                        </a:rPr>
                        <a:t>-i</a:t>
                      </a:r>
                      <a:r>
                        <a:rPr lang="ko-KR" altLang="en-US" sz="1400" kern="0" spc="-20" dirty="0">
                          <a:effectLst/>
                        </a:rPr>
                        <a:t>와 </a:t>
                      </a:r>
                      <a:r>
                        <a:rPr lang="en-US" altLang="ko-KR" sz="1400" kern="0" spc="-20" dirty="0">
                          <a:effectLst/>
                        </a:rPr>
                        <a:t>-p</a:t>
                      </a:r>
                      <a:endParaRPr lang="ko-KR" altLang="en-US" sz="1400" kern="0" spc="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20" dirty="0">
                          <a:effectLst/>
                        </a:rPr>
                        <a:t>※ </a:t>
                      </a:r>
                      <a:r>
                        <a:rPr lang="ko-KR" altLang="en-US" sz="1400" kern="0" spc="-20" dirty="0">
                          <a:effectLst/>
                        </a:rPr>
                        <a:t>설정은 각 프로그램의 설정파일</a:t>
                      </a:r>
                      <a:r>
                        <a:rPr lang="en-US" altLang="ko-KR" sz="1400" kern="0" spc="-20" dirty="0">
                          <a:effectLst/>
                        </a:rPr>
                        <a:t>(</a:t>
                      </a:r>
                      <a:r>
                        <a:rPr lang="en-US" altLang="ko-KR" sz="1400" kern="0" spc="-20" dirty="0" err="1">
                          <a:effectLst/>
                        </a:rPr>
                        <a:t>ini</a:t>
                      </a:r>
                      <a:r>
                        <a:rPr lang="en-US" altLang="ko-KR" sz="1400" kern="0" spc="-20" dirty="0">
                          <a:effectLst/>
                        </a:rPr>
                        <a:t>)</a:t>
                      </a:r>
                      <a:r>
                        <a:rPr lang="ko-KR" altLang="en-US" sz="1400" kern="0" spc="-20" dirty="0">
                          <a:effectLst/>
                        </a:rPr>
                        <a:t>에서 설정</a:t>
                      </a:r>
                      <a:endParaRPr lang="ko-KR" altLang="en-US" sz="1400" kern="0" spc="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20" dirty="0">
                          <a:effectLst/>
                        </a:rPr>
                        <a:t>※ -g</a:t>
                      </a:r>
                      <a:r>
                        <a:rPr lang="ko-KR" altLang="en-US" sz="1400" kern="0" spc="-20" dirty="0">
                          <a:effectLst/>
                        </a:rPr>
                        <a:t>와 </a:t>
                      </a:r>
                      <a:r>
                        <a:rPr lang="en-US" altLang="ko-KR" sz="1400" kern="0" spc="-20" dirty="0">
                          <a:effectLst/>
                        </a:rPr>
                        <a:t>-o</a:t>
                      </a:r>
                      <a:r>
                        <a:rPr lang="ko-KR" altLang="en-US" sz="1400" kern="0" spc="-20" dirty="0">
                          <a:effectLst/>
                        </a:rPr>
                        <a:t>는 </a:t>
                      </a:r>
                      <a:r>
                        <a:rPr lang="ko-KR" altLang="en-US" sz="1400" kern="0" spc="-20" dirty="0" smtClean="0">
                          <a:effectLst/>
                        </a:rPr>
                        <a:t>설정파일의 옵션값</a:t>
                      </a:r>
                      <a:endParaRPr lang="en-US" altLang="ko-KR" sz="1400" kern="0" spc="-20" dirty="0" smtClean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20" dirty="0" smtClean="0">
                          <a:effectLst/>
                        </a:rPr>
                        <a:t>예</a:t>
                      </a:r>
                      <a:r>
                        <a:rPr lang="en-US" altLang="ko-KR" sz="1400" kern="0" spc="-20" dirty="0" smtClean="0">
                          <a:effectLst/>
                        </a:rPr>
                        <a:t>) ./</a:t>
                      </a:r>
                      <a:r>
                        <a:rPr lang="en-US" altLang="ko-KR" sz="1400" kern="0" spc="-20" dirty="0" err="1">
                          <a:effectLst/>
                        </a:rPr>
                        <a:t>site_nqc</a:t>
                      </a:r>
                      <a:r>
                        <a:rPr lang="en-US" altLang="ko-KR" sz="1400" kern="0" spc="-20" dirty="0">
                          <a:effectLst/>
                        </a:rPr>
                        <a:t> -i </a:t>
                      </a:r>
                      <a:r>
                        <a:rPr lang="en-US" altLang="ko-KR" sz="1400" kern="0" spc="-20" dirty="0" smtClean="0">
                          <a:effectLst/>
                        </a:rPr>
                        <a:t>RDR_BRI_201607010000.uf </a:t>
                      </a:r>
                      <a:r>
                        <a:rPr lang="en-US" altLang="ko-KR" sz="1400" kern="0" spc="-20" dirty="0">
                          <a:effectLst/>
                        </a:rPr>
                        <a:t>-p PPI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-4864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 dirty="0">
                          <a:effectLst/>
                        </a:rPr>
                        <a:t>PPI, CAPPI, BASE, CMAX, VIL, ETOP</a:t>
                      </a:r>
                      <a:endParaRPr lang="it-IT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7322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err="1">
                          <a:effectLst/>
                        </a:rPr>
                        <a:t>site_fqc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4864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 dirty="0">
                          <a:effectLst/>
                        </a:rPr>
                        <a:t>PPI, CAPPI, BASE, CMAX, VIL, ETOP</a:t>
                      </a:r>
                      <a:endParaRPr lang="it-IT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7322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err="1">
                          <a:effectLst/>
                        </a:rPr>
                        <a:t>site_oqc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4864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 dirty="0">
                          <a:effectLst/>
                        </a:rPr>
                        <a:t>PPI, CAPPI, BASE, CMAX, VIL, ETOP</a:t>
                      </a:r>
                      <a:endParaRPr lang="it-IT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4313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err="1">
                          <a:effectLst/>
                        </a:rPr>
                        <a:t>site_nqs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4864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20" dirty="0">
                          <a:effectLst/>
                        </a:rPr>
                        <a:t>PPI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4313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err="1">
                          <a:effectLst/>
                        </a:rPr>
                        <a:t>site_lng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4864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20" dirty="0">
                          <a:effectLst/>
                        </a:rPr>
                        <a:t>PPI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8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RDP/RPDS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매뉴얼 작성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67970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/>
              <a:t>- </a:t>
            </a:r>
            <a:r>
              <a:rPr kumimoji="0" lang="ko-KR" altLang="en-US" sz="2400" b="1" dirty="0" smtClean="0"/>
              <a:t>레이더자료 처리 스케줄러</a:t>
            </a:r>
            <a:r>
              <a:rPr kumimoji="0" lang="en-US" altLang="ko-KR" sz="2400" b="1" dirty="0" smtClean="0"/>
              <a:t>(RDPS)</a:t>
            </a:r>
            <a:r>
              <a:rPr kumimoji="0" lang="ko-KR" altLang="en-US" sz="2400" b="1" dirty="0" smtClean="0"/>
              <a:t> 매뉴얼 작성</a:t>
            </a:r>
            <a:endParaRPr kumimoji="0" lang="en-US" altLang="ko-KR" sz="2000" b="1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17252"/>
              </p:ext>
            </p:extLst>
          </p:nvPr>
        </p:nvGraphicFramePr>
        <p:xfrm>
          <a:off x="467544" y="2060848"/>
          <a:ext cx="8432738" cy="316835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0621"/>
                <a:gridCol w="6872117"/>
              </a:tblGrid>
              <a:tr h="5042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effectLst/>
                        </a:rPr>
                        <a:t>binary </a:t>
                      </a:r>
                      <a:r>
                        <a:rPr lang="ko-KR" altLang="en-US" sz="1400" b="1" kern="0" spc="0" dirty="0">
                          <a:effectLst/>
                        </a:rPr>
                        <a:t>파일명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effectLst/>
                        </a:rPr>
                        <a:t>주 요 기 능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6381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effectLst/>
                          <a:latin typeface="+mn-lt"/>
                        </a:rPr>
                        <a:t>RDPS_agent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자료처리 서버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(Agent)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에서 실행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kern="0" spc="-20" dirty="0">
                          <a:effectLst/>
                          <a:latin typeface="+mn-lt"/>
                        </a:rPr>
                        <a:t>시스템 구동상태를 수집</a:t>
                      </a:r>
                      <a:r>
                        <a:rPr lang="en-US" altLang="ko-KR" sz="1400" kern="0" spc="-2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kern="0" spc="-20" dirty="0">
                          <a:effectLst/>
                          <a:latin typeface="+mn-lt"/>
                        </a:rPr>
                        <a:t>처리명령 실행 및 결과처리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</a:tr>
              <a:tr h="12726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effectLst/>
                          <a:latin typeface="+mn-lt"/>
                        </a:rPr>
                        <a:t>RDPS_checker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effectLst/>
                          <a:latin typeface="+mn-lt"/>
                        </a:rPr>
                        <a:t>작업트리거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kern="0" spc="-10" dirty="0" err="1">
                          <a:effectLst/>
                          <a:latin typeface="+mn-lt"/>
                        </a:rPr>
                        <a:t>스케쥴러</a:t>
                      </a:r>
                      <a:r>
                        <a:rPr lang="ko-KR" altLang="en-US" sz="1400" kern="0" spc="-10" dirty="0">
                          <a:effectLst/>
                          <a:latin typeface="+mn-lt"/>
                        </a:rPr>
                        <a:t> 컨트롤러의 </a:t>
                      </a:r>
                      <a:r>
                        <a:rPr lang="en-US" altLang="ko-KR" sz="1400" kern="0" spc="-10" dirty="0">
                          <a:effectLst/>
                          <a:latin typeface="+mn-lt"/>
                        </a:rPr>
                        <a:t>Client</a:t>
                      </a:r>
                      <a:r>
                        <a:rPr lang="ko-KR" altLang="en-US" sz="1400" kern="0" spc="-10" dirty="0">
                          <a:effectLst/>
                          <a:latin typeface="+mn-lt"/>
                        </a:rPr>
                        <a:t>로서 컨트롤러가 구동 중이어야 실행 가능</a:t>
                      </a:r>
                      <a:r>
                        <a:rPr lang="en-US" altLang="ko-KR" sz="1400" kern="0" spc="-10" dirty="0">
                          <a:effectLst/>
                          <a:latin typeface="+mn-lt"/>
                        </a:rPr>
                        <a:t>.</a:t>
                      </a:r>
                      <a:endParaRPr lang="ko-KR" altLang="en-US" sz="1400" kern="0" spc="0" dirty="0"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구동 </a:t>
                      </a:r>
                      <a:r>
                        <a:rPr lang="ko-KR" altLang="en-US" sz="1400" kern="0" spc="0" dirty="0" err="1">
                          <a:effectLst/>
                          <a:latin typeface="+mn-lt"/>
                        </a:rPr>
                        <a:t>설정값을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0" spc="0" dirty="0" err="1">
                          <a:effectLst/>
                          <a:latin typeface="+mn-lt"/>
                        </a:rPr>
                        <a:t>읽어들이고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, Master Scheduler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에 접속을 하며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, Master Scheduler 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접속 불가시 자동으로 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Slave Scheduler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로 자동전환 수행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</a:tr>
              <a:tr h="46381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RDPS_control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스케줄러 서버에서 실행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처리명령 하달 및 </a:t>
                      </a: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Agent 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구동 상황 감시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</a:tr>
              <a:tr h="46381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+mn-lt"/>
                        </a:rPr>
                        <a:t>DEL_BACK.sh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effectLst/>
                          <a:latin typeface="+mn-lt"/>
                        </a:rPr>
                        <a:t>BACK</a:t>
                      </a:r>
                      <a:r>
                        <a:rPr lang="ko-KR" altLang="en-US" sz="1400" kern="0" spc="0" dirty="0" err="1">
                          <a:effectLst/>
                          <a:latin typeface="+mn-lt"/>
                        </a:rPr>
                        <a:t>디렉토리의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400" kern="0" spc="0" dirty="0" err="1">
                          <a:effectLst/>
                          <a:latin typeface="+mn-lt"/>
                        </a:rPr>
                        <a:t>mtime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이 하루가 지난 파일 삭제 </a:t>
                      </a:r>
                      <a:r>
                        <a:rPr lang="ko-KR" altLang="en-US" sz="1400" kern="0" spc="0" dirty="0" err="1">
                          <a:effectLst/>
                          <a:latin typeface="+mn-lt"/>
                        </a:rPr>
                        <a:t>쉘</a:t>
                      </a: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 스크립트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286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bg1"/>
                </a:solidFill>
              </a:rPr>
              <a:t>I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50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20688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IRIS 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네트워크 구성 및 시스템 진단 매뉴얼</a:t>
            </a:r>
            <a:endParaRPr kumimoji="0"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039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기타업무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07180760" descr="EMB000016c829b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068" y="810025"/>
            <a:ext cx="5757863" cy="58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607448" cy="4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>
                <a:solidFill>
                  <a:srgbClr val="376092"/>
                </a:solidFill>
              </a:rPr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9805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향후계</a:t>
            </a:r>
            <a:r>
              <a:rPr lang="ko-KR" altLang="en-US" sz="1200" b="1" dirty="0" err="1">
                <a:solidFill>
                  <a:schemeClr val="bg1"/>
                </a:solidFill>
              </a:rPr>
              <a:t>획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향후계획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9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6000361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Tx/>
              <a:buChar char="-"/>
            </a:pPr>
            <a:r>
              <a:rPr kumimoji="0" lang="ko-KR" altLang="en-US" sz="2400" b="1" dirty="0" smtClean="0">
                <a:solidFill>
                  <a:srgbClr val="376092"/>
                </a:solidFill>
              </a:rPr>
              <a:t>연구개발용 서버 사용자 계정 암호 정책</a:t>
            </a:r>
            <a:endParaRPr kumimoji="0" lang="en-US" altLang="ko-KR" sz="2400" b="1" dirty="0" smtClean="0">
              <a:solidFill>
                <a:srgbClr val="376092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ko-KR" altLang="en-US" sz="2000" b="1" dirty="0" smtClean="0"/>
              <a:t>기상청 정보보안 기본지침</a:t>
            </a:r>
            <a:endParaRPr kumimoji="0" lang="en-US" altLang="ko-KR" sz="2000" b="1" dirty="0" smtClean="0"/>
          </a:p>
          <a:p>
            <a:pPr marL="342900" indent="-342900" eaLnBrk="1" hangingPunct="1">
              <a:lnSpc>
                <a:spcPct val="150000"/>
              </a:lnSpc>
              <a:buFontTx/>
              <a:buChar char="-"/>
            </a:pPr>
            <a:r>
              <a:rPr kumimoji="0" lang="ko-KR" altLang="en-US" sz="2400" b="1" dirty="0" smtClean="0">
                <a:solidFill>
                  <a:srgbClr val="376092"/>
                </a:solidFill>
              </a:rPr>
              <a:t>연구개발용 버전관리 시스템 운영</a:t>
            </a:r>
            <a:endParaRPr kumimoji="0" lang="en-US" altLang="ko-KR" sz="2000" b="1" dirty="0"/>
          </a:p>
          <a:p>
            <a:pPr marL="342900" indent="-342900" eaLnBrk="1" hangingPunct="1">
              <a:lnSpc>
                <a:spcPct val="150000"/>
              </a:lnSpc>
              <a:buFontTx/>
              <a:buChar char="-"/>
            </a:pPr>
            <a:r>
              <a:rPr kumimoji="0" lang="en-US" altLang="ko-KR" sz="2400" b="1" dirty="0" err="1" smtClean="0">
                <a:solidFill>
                  <a:srgbClr val="376092"/>
                </a:solidFill>
              </a:rPr>
              <a:t>Doxygen</a:t>
            </a:r>
            <a:r>
              <a:rPr kumimoji="0" lang="ko-KR" altLang="en-US" sz="2400" b="1" dirty="0" smtClean="0">
                <a:solidFill>
                  <a:srgbClr val="376092"/>
                </a:solidFill>
              </a:rPr>
              <a:t>을 활용한 문서관리</a:t>
            </a:r>
            <a:endParaRPr kumimoji="0" lang="en-US" altLang="ko-KR" sz="2400" b="1" dirty="0">
              <a:solidFill>
                <a:srgbClr val="376092"/>
              </a:solidFill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ko-KR" altLang="en-US" sz="2000" b="1" dirty="0" smtClean="0"/>
              <a:t>유지관리 업체 측에서 설치 후</a:t>
            </a:r>
            <a:r>
              <a:rPr kumimoji="0" lang="en-US" altLang="ko-KR" sz="2000" b="1" dirty="0" smtClean="0"/>
              <a:t>, </a:t>
            </a:r>
            <a:r>
              <a:rPr kumimoji="0" lang="ko-KR" altLang="en-US" sz="2000" b="1" dirty="0" smtClean="0"/>
              <a:t>시험운영 및 적용</a:t>
            </a:r>
            <a:endParaRPr kumimoji="0" lang="en-US" altLang="ko-KR" sz="2000" b="1" dirty="0"/>
          </a:p>
          <a:p>
            <a:pPr marL="342900" indent="-342900" eaLnBrk="1" hangingPunct="1">
              <a:lnSpc>
                <a:spcPct val="150000"/>
              </a:lnSpc>
              <a:buFontTx/>
              <a:buChar char="-"/>
            </a:pPr>
            <a:r>
              <a:rPr kumimoji="0" lang="ko-KR" altLang="en-US" sz="2400" b="1" dirty="0" smtClean="0">
                <a:solidFill>
                  <a:srgbClr val="376092"/>
                </a:solidFill>
              </a:rPr>
              <a:t>표준라이브러리</a:t>
            </a:r>
            <a:endParaRPr kumimoji="0" lang="en-US" altLang="ko-KR" sz="2400" b="1" dirty="0">
              <a:solidFill>
                <a:srgbClr val="376092"/>
              </a:solidFill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ko-KR" altLang="en-US" sz="2000" b="1" dirty="0" smtClean="0"/>
              <a:t>목표 </a:t>
            </a:r>
            <a:r>
              <a:rPr kumimoji="0" lang="en-US" altLang="ko-KR" sz="2000" b="1" dirty="0" smtClean="0"/>
              <a:t>: RSL</a:t>
            </a:r>
            <a:r>
              <a:rPr kumimoji="0" lang="ko-KR" altLang="en-US" sz="2000" b="1" dirty="0" smtClean="0"/>
              <a:t>을 대체할 라이브러리 개발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/>
              <a:t> </a:t>
            </a:r>
            <a:r>
              <a:rPr kumimoji="0" lang="ko-KR" altLang="en-US" sz="2000" b="1" dirty="0" smtClean="0"/>
              <a:t>파일포맷의 구조부터 계획 및 설계</a:t>
            </a:r>
            <a:endParaRPr kumimoji="0"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3295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I.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업무내용 요약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305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업무내용 요약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8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634821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>
                <a:solidFill>
                  <a:srgbClr val="376092"/>
                </a:solidFill>
              </a:rPr>
              <a:t>- </a:t>
            </a:r>
            <a:r>
              <a:rPr kumimoji="0" lang="ko-KR" altLang="en-US" sz="2400" b="1" dirty="0" smtClean="0">
                <a:solidFill>
                  <a:srgbClr val="376092"/>
                </a:solidFill>
              </a:rPr>
              <a:t>주요업무</a:t>
            </a:r>
            <a:endParaRPr kumimoji="0" lang="en-US" altLang="ko-KR" sz="2400" b="1" dirty="0" smtClean="0">
              <a:solidFill>
                <a:srgbClr val="376092"/>
              </a:solidFill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 smtClean="0"/>
              <a:t> </a:t>
            </a:r>
            <a:r>
              <a:rPr kumimoji="0" lang="ko-KR" altLang="en-US" sz="2000" b="1" dirty="0"/>
              <a:t>개발 알고리즘 최적화 및 현업화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 smtClean="0"/>
              <a:t> 연구용 서버</a:t>
            </a:r>
            <a:r>
              <a:rPr kumimoji="0" lang="en-US" altLang="ko-KR" sz="2000" b="1" dirty="0"/>
              <a:t> (RP10, RP11, RP12)</a:t>
            </a:r>
            <a:r>
              <a:rPr kumimoji="0" lang="ko-KR" altLang="en-US" sz="2000" b="1" dirty="0" smtClean="0"/>
              <a:t> 활용 지원 및 관리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 smtClean="0"/>
              <a:t> 연구개발용 프로그램 시험 운영 및 개발 지원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</a:pPr>
            <a:endParaRPr kumimoji="0" lang="en-US" altLang="ko-KR" sz="2000" b="1" dirty="0"/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400" b="1" dirty="0" smtClean="0">
                <a:solidFill>
                  <a:srgbClr val="376092"/>
                </a:solidFill>
              </a:rPr>
              <a:t>- </a:t>
            </a:r>
            <a:r>
              <a:rPr kumimoji="0" lang="ko-KR" altLang="en-US" sz="2400" b="1" dirty="0" smtClean="0">
                <a:solidFill>
                  <a:srgbClr val="376092"/>
                </a:solidFill>
              </a:rPr>
              <a:t>기타업무</a:t>
            </a:r>
            <a:endParaRPr kumimoji="0" lang="en-US" altLang="ko-KR" sz="2400" b="1" dirty="0" smtClean="0">
              <a:solidFill>
                <a:srgbClr val="376092"/>
              </a:solidFill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 smtClean="0"/>
              <a:t> 레이더자료 요청 시 해당 자료 전송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smtClean="0"/>
              <a:t>항공영상촬영</a:t>
            </a:r>
            <a:r>
              <a:rPr kumimoji="0" lang="en-US" altLang="ko-KR" sz="2000" b="1" dirty="0" smtClean="0"/>
              <a:t>(</a:t>
            </a:r>
            <a:r>
              <a:rPr kumimoji="0" lang="ko-KR" altLang="en-US" sz="2000" b="1" dirty="0" err="1" smtClean="0"/>
              <a:t>드론</a:t>
            </a:r>
            <a:r>
              <a:rPr kumimoji="0" lang="en-US" altLang="ko-KR" sz="20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73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607448" cy="4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>
                <a:solidFill>
                  <a:srgbClr val="376092"/>
                </a:solidFill>
              </a:rPr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730670"/>
              </p:ext>
            </p:extLst>
          </p:nvPr>
        </p:nvGraphicFramePr>
        <p:xfrm>
          <a:off x="395536" y="1196753"/>
          <a:ext cx="8452617" cy="4529352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1800200"/>
                <a:gridCol w="235827"/>
                <a:gridCol w="277779"/>
                <a:gridCol w="277779"/>
                <a:gridCol w="288735"/>
                <a:gridCol w="211267"/>
                <a:gridCol w="222223"/>
                <a:gridCol w="222223"/>
                <a:gridCol w="222223"/>
                <a:gridCol w="208280"/>
                <a:gridCol w="263843"/>
                <a:gridCol w="222223"/>
                <a:gridCol w="222223"/>
                <a:gridCol w="222223"/>
                <a:gridCol w="291722"/>
                <a:gridCol w="208280"/>
                <a:gridCol w="277779"/>
                <a:gridCol w="277779"/>
                <a:gridCol w="267757"/>
                <a:gridCol w="232245"/>
                <a:gridCol w="222223"/>
                <a:gridCol w="222223"/>
                <a:gridCol w="222223"/>
                <a:gridCol w="236166"/>
                <a:gridCol w="208280"/>
                <a:gridCol w="222223"/>
                <a:gridCol w="222223"/>
                <a:gridCol w="222223"/>
                <a:gridCol w="222223"/>
              </a:tblGrid>
              <a:tr h="3609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추진계획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8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세부일정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월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8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암호정책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8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버전관리시스템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구축 및 시험운영</a:t>
                      </a:r>
                      <a:endParaRPr lang="en-US" altLang="ko-KR" sz="14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Doxygen</a:t>
                      </a:r>
                      <a:r>
                        <a:rPr lang="ko-KR" altLang="en-US" sz="1400" dirty="0" smtClean="0"/>
                        <a:t> 구축 및 시험운영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Ufdiff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개발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4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파일 구조 설계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UF_WRITE</a:t>
                      </a:r>
                      <a:r>
                        <a:rPr lang="ko-KR" altLang="en-US" sz="1400" baseline="0" dirty="0" smtClean="0"/>
                        <a:t> 모듈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UF_READ</a:t>
                      </a:r>
                      <a:r>
                        <a:rPr lang="en-US" altLang="ko-KR" sz="1400" baseline="0" dirty="0" smtClean="0"/>
                        <a:t> / WRITE 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테스트</a:t>
                      </a: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9805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V.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향후계</a:t>
            </a:r>
            <a:r>
              <a:rPr lang="ko-KR" altLang="en-US" sz="1200" b="1" dirty="0" err="1">
                <a:solidFill>
                  <a:schemeClr val="bg1"/>
                </a:solidFill>
              </a:rPr>
              <a:t>획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향후계획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3" y="620688"/>
            <a:ext cx="8957873" cy="5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607448" cy="4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>
                <a:solidFill>
                  <a:srgbClr val="376092"/>
                </a:solidFill>
              </a:rPr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79765"/>
              </p:ext>
            </p:extLst>
          </p:nvPr>
        </p:nvGraphicFramePr>
        <p:xfrm>
          <a:off x="344736" y="1196753"/>
          <a:ext cx="8568957" cy="5050191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1862550"/>
                <a:gridCol w="208280"/>
                <a:gridCol w="282527"/>
                <a:gridCol w="282527"/>
                <a:gridCol w="300269"/>
                <a:gridCol w="208280"/>
                <a:gridCol w="226022"/>
                <a:gridCol w="226022"/>
                <a:gridCol w="226022"/>
                <a:gridCol w="209949"/>
                <a:gridCol w="242094"/>
                <a:gridCol w="226022"/>
                <a:gridCol w="226022"/>
                <a:gridCol w="226022"/>
                <a:gridCol w="300269"/>
                <a:gridCol w="208280"/>
                <a:gridCol w="282527"/>
                <a:gridCol w="282527"/>
                <a:gridCol w="300269"/>
                <a:gridCol w="208280"/>
                <a:gridCol w="226022"/>
                <a:gridCol w="226022"/>
                <a:gridCol w="226022"/>
                <a:gridCol w="243763"/>
                <a:gridCol w="208280"/>
                <a:gridCol w="226022"/>
                <a:gridCol w="226022"/>
                <a:gridCol w="226022"/>
                <a:gridCol w="226022"/>
              </a:tblGrid>
              <a:tr h="3609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추진계획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8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세부일정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월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[</a:t>
                      </a:r>
                      <a:r>
                        <a:rPr lang="ko-KR" altLang="en-US" sz="1200" dirty="0" smtClean="0"/>
                        <a:t>완료</a:t>
                      </a:r>
                      <a:r>
                        <a:rPr lang="en-US" altLang="ko-KR" sz="1200" dirty="0" smtClean="0"/>
                        <a:t>]1.</a:t>
                      </a:r>
                      <a:r>
                        <a:rPr lang="ko-KR" altLang="en-US" sz="1200" dirty="0" smtClean="0"/>
                        <a:t>계정정리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[</a:t>
                      </a:r>
                      <a:r>
                        <a:rPr lang="ko-KR" altLang="en-US" sz="1200" dirty="0" smtClean="0"/>
                        <a:t>완료</a:t>
                      </a:r>
                      <a:r>
                        <a:rPr lang="en-US" altLang="ko-KR" sz="1200" dirty="0" smtClean="0"/>
                        <a:t>]2.</a:t>
                      </a:r>
                      <a:r>
                        <a:rPr lang="ko-KR" altLang="en-US" sz="1200" dirty="0" err="1" smtClean="0"/>
                        <a:t>디렉토리</a:t>
                      </a:r>
                      <a:r>
                        <a:rPr lang="ko-KR" altLang="en-US" sz="1200" dirty="0" smtClean="0"/>
                        <a:t> 정리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[</a:t>
                      </a:r>
                      <a:r>
                        <a:rPr lang="ko-KR" altLang="en-US" sz="1200" dirty="0" smtClean="0"/>
                        <a:t>완료</a:t>
                      </a:r>
                      <a:r>
                        <a:rPr lang="en-US" altLang="ko-KR" sz="1200" dirty="0" smtClean="0"/>
                        <a:t>]3.</a:t>
                      </a:r>
                      <a:r>
                        <a:rPr lang="ko-KR" altLang="en-US" sz="1200" dirty="0" smtClean="0"/>
                        <a:t>라이브러리 분석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[</a:t>
                      </a:r>
                      <a:r>
                        <a:rPr lang="ko-KR" altLang="en-US" sz="1200" dirty="0" smtClean="0"/>
                        <a:t>완료</a:t>
                      </a:r>
                      <a:r>
                        <a:rPr lang="en-US" altLang="ko-KR" sz="1200" dirty="0" smtClean="0"/>
                        <a:t>]4.</a:t>
                      </a:r>
                      <a:r>
                        <a:rPr lang="ko-KR" altLang="en-US" sz="1200" dirty="0" smtClean="0"/>
                        <a:t>라이브러리 정리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[</a:t>
                      </a:r>
                      <a:r>
                        <a:rPr lang="ko-KR" altLang="en-US" sz="1200" dirty="0" smtClean="0"/>
                        <a:t>완료</a:t>
                      </a:r>
                      <a:r>
                        <a:rPr lang="en-US" altLang="ko-KR" sz="1200" dirty="0" smtClean="0"/>
                        <a:t>]5.</a:t>
                      </a:r>
                      <a:r>
                        <a:rPr lang="ko-KR" altLang="en-US" sz="1200" dirty="0" smtClean="0"/>
                        <a:t>레이더 자료처리 프로그램 매뉴얼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70C0"/>
                          </a:solidFill>
                        </a:rPr>
                        <a:t>6.</a:t>
                      </a:r>
                      <a:r>
                        <a:rPr lang="ko-KR" altLang="en-US" sz="1400" dirty="0" smtClean="0">
                          <a:solidFill>
                            <a:srgbClr val="0070C0"/>
                          </a:solidFill>
                        </a:rPr>
                        <a:t>버전관리</a:t>
                      </a:r>
                      <a:r>
                        <a:rPr lang="ko-KR" altLang="en-US" sz="1400" baseline="0" dirty="0" smtClean="0">
                          <a:solidFill>
                            <a:srgbClr val="0070C0"/>
                          </a:solidFill>
                        </a:rPr>
                        <a:t> 시스템 시험운영</a:t>
                      </a:r>
                      <a:endParaRPr lang="ko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70C0"/>
                          </a:solidFill>
                        </a:rPr>
                        <a:t>7.Doxygen</a:t>
                      </a:r>
                      <a:r>
                        <a:rPr lang="en-US" altLang="ko-KR" sz="14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rgbClr val="0070C0"/>
                          </a:solidFill>
                        </a:rPr>
                        <a:t>활용</a:t>
                      </a:r>
                      <a:endParaRPr lang="ko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1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70C0"/>
                          </a:solidFill>
                        </a:rPr>
                        <a:t>8.</a:t>
                      </a:r>
                      <a:r>
                        <a:rPr lang="ko-KR" altLang="en-US" sz="1400" dirty="0" smtClean="0">
                          <a:solidFill>
                            <a:srgbClr val="0070C0"/>
                          </a:solidFill>
                        </a:rPr>
                        <a:t>표준 라이브러리 개발</a:t>
                      </a:r>
                      <a:endParaRPr lang="ko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전반기계획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305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업무내용 요약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98891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ko-KR" altLang="en-US" sz="2000" b="1" dirty="0" smtClean="0"/>
              <a:t>총 </a:t>
            </a:r>
            <a:r>
              <a:rPr kumimoji="0" lang="en-US" altLang="ko-KR" sz="2000" b="1" dirty="0" smtClean="0"/>
              <a:t>24</a:t>
            </a:r>
            <a:r>
              <a:rPr kumimoji="0" lang="ko-KR" altLang="en-US" sz="2000" b="1" dirty="0" smtClean="0"/>
              <a:t>명의 계정 존재</a:t>
            </a:r>
            <a:r>
              <a:rPr kumimoji="0" lang="en-US" altLang="ko-KR" sz="2000" b="1" dirty="0" smtClean="0"/>
              <a:t>(RP10, RP11, RP12)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b="1" dirty="0" smtClean="0"/>
              <a:t>(</a:t>
            </a:r>
            <a:r>
              <a:rPr kumimoji="0" lang="ko-KR" altLang="en-US" sz="2000" b="1" dirty="0" smtClean="0"/>
              <a:t>실제 사용자 계정은 </a:t>
            </a:r>
            <a:r>
              <a:rPr kumimoji="0" lang="en-US" altLang="ko-KR" sz="2000" b="1" dirty="0" smtClean="0"/>
              <a:t>19</a:t>
            </a:r>
            <a:r>
              <a:rPr kumimoji="0" lang="ko-KR" altLang="en-US" sz="2000" b="1" dirty="0" smtClean="0"/>
              <a:t>개</a:t>
            </a:r>
            <a:r>
              <a:rPr kumimoji="0" lang="en-US" altLang="ko-KR" sz="2000" b="1" dirty="0" smtClean="0"/>
              <a:t>)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err="1"/>
              <a:t>홈디렉토리</a:t>
            </a:r>
            <a:r>
              <a:rPr kumimoji="0" lang="ko-KR" altLang="en-US" sz="2000" b="1" dirty="0"/>
              <a:t> 위치 </a:t>
            </a:r>
            <a:r>
              <a:rPr kumimoji="0" lang="en-US" altLang="ko-KR" sz="2000" b="1" dirty="0"/>
              <a:t>: /work (/fsnas_6/work)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ko-KR" altLang="en-US" sz="2000" b="1" dirty="0" err="1"/>
              <a:t>홈디렉토리는</a:t>
            </a:r>
            <a:r>
              <a:rPr kumimoji="0" lang="ko-KR" altLang="en-US" sz="2000" b="1" dirty="0"/>
              <a:t> </a:t>
            </a:r>
            <a:r>
              <a:rPr kumimoji="0" lang="en-US" altLang="ko-KR" sz="2000" b="1" dirty="0" smtClean="0"/>
              <a:t>NAS</a:t>
            </a:r>
            <a:r>
              <a:rPr kumimoji="0" lang="ko-KR" altLang="en-US" sz="2000" b="1" dirty="0" smtClean="0"/>
              <a:t>로 공유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2000" b="1" dirty="0" smtClean="0"/>
              <a:t> 삭제한 </a:t>
            </a:r>
            <a:r>
              <a:rPr kumimoji="0" lang="ko-KR" altLang="en-US" sz="2000" b="1" dirty="0"/>
              <a:t>계정의 </a:t>
            </a:r>
            <a:r>
              <a:rPr kumimoji="0" lang="ko-KR" altLang="en-US" sz="2000" b="1" dirty="0" err="1"/>
              <a:t>홈디렉토리는</a:t>
            </a:r>
            <a:r>
              <a:rPr kumimoji="0" lang="ko-KR" altLang="en-US" sz="2000" b="1" dirty="0"/>
              <a:t> </a:t>
            </a:r>
            <a:r>
              <a:rPr kumimoji="0" lang="en-US" altLang="ko-KR" sz="2000" b="1" dirty="0"/>
              <a:t>/work/fsnas_6_work_backup</a:t>
            </a:r>
            <a:r>
              <a:rPr kumimoji="0" lang="ko-KR" altLang="en-US" sz="2000" b="1" dirty="0"/>
              <a:t>로 </a:t>
            </a:r>
            <a:r>
              <a:rPr kumimoji="0" lang="ko-KR" altLang="en-US" sz="2000" b="1" dirty="0" smtClean="0"/>
              <a:t>백업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smtClean="0"/>
              <a:t>사용자 계정 및 </a:t>
            </a:r>
            <a:r>
              <a:rPr kumimoji="0" lang="ko-KR" altLang="en-US" sz="2000" b="1" dirty="0" err="1" smtClean="0"/>
              <a:t>디렉토리</a:t>
            </a:r>
            <a:r>
              <a:rPr kumimoji="0" lang="ko-KR" altLang="en-US" sz="2000" b="1" dirty="0" smtClean="0"/>
              <a:t> 정리 완</a:t>
            </a:r>
            <a:r>
              <a:rPr kumimoji="0" lang="ko-KR" altLang="en-US" sz="2000" b="1" dirty="0"/>
              <a:t>료</a:t>
            </a:r>
            <a:r>
              <a:rPr kumimoji="0" lang="en-US" altLang="ko-KR" sz="2000" b="1" dirty="0" smtClean="0"/>
              <a:t>(2017.02.)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smtClean="0"/>
              <a:t>사용자 </a:t>
            </a:r>
            <a:r>
              <a:rPr kumimoji="0" lang="en-US" altLang="ko-KR" sz="2000" b="1" dirty="0"/>
              <a:t>2</a:t>
            </a:r>
            <a:r>
              <a:rPr kumimoji="0" lang="ko-KR" altLang="en-US" sz="2000" b="1" dirty="0" smtClean="0"/>
              <a:t>명 추가</a:t>
            </a:r>
            <a:r>
              <a:rPr kumimoji="0" lang="en-US" altLang="ko-KR" sz="2000" b="1" dirty="0" smtClean="0"/>
              <a:t>(2017.03. / 2017.06.)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연구용 서버 사용자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관리 현황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7155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연구용 시스템 정리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0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07757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ko-KR" altLang="en-US" sz="2000" b="1" dirty="0" smtClean="0"/>
              <a:t>사용자 생성 스크립트로 세 개의 서버를 동일하게 관리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smtClean="0"/>
              <a:t>새로운 사용자 생성시 </a:t>
            </a:r>
            <a:r>
              <a:rPr kumimoji="0" lang="en-US" altLang="ko-KR" sz="2000" b="1" dirty="0" smtClean="0"/>
              <a:t>“Name” </a:t>
            </a:r>
            <a:r>
              <a:rPr kumimoji="0" lang="ko-KR" altLang="en-US" sz="2000" b="1" dirty="0" smtClean="0"/>
              <a:t>등록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smtClean="0"/>
              <a:t>새로운 사용자 생성시 </a:t>
            </a:r>
            <a:r>
              <a:rPr kumimoji="0" lang="en-US" altLang="ko-KR" sz="2000" b="1" dirty="0" smtClean="0"/>
              <a:t>SHARE </a:t>
            </a:r>
            <a:r>
              <a:rPr kumimoji="0" lang="ko-KR" altLang="en-US" sz="2000" b="1" dirty="0" err="1" smtClean="0"/>
              <a:t>디렉토리에</a:t>
            </a:r>
            <a:r>
              <a:rPr kumimoji="0" lang="ko-KR" altLang="en-US" sz="2000" b="1" dirty="0" smtClean="0"/>
              <a:t> 사용자 생성</a:t>
            </a:r>
            <a:endParaRPr kumimoji="0" lang="en-US" altLang="ko-KR" sz="2000" b="1" dirty="0" smtClean="0"/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/>
              <a:t> </a:t>
            </a:r>
            <a:r>
              <a:rPr kumimoji="0" lang="ko-KR" altLang="en-US" sz="2000" b="1" dirty="0" smtClean="0"/>
              <a:t>새로운 사용자 생성시 </a:t>
            </a:r>
            <a:r>
              <a:rPr kumimoji="0" lang="en-US" altLang="ko-KR" sz="2000" b="1" dirty="0" smtClean="0"/>
              <a:t>SAN</a:t>
            </a:r>
            <a:r>
              <a:rPr kumimoji="0" lang="ko-KR" altLang="en-US" sz="2000" b="1" dirty="0" smtClean="0"/>
              <a:t>디스크에 사용자 </a:t>
            </a:r>
            <a:r>
              <a:rPr kumimoji="0" lang="ko-KR" altLang="en-US" sz="2000" b="1" dirty="0" err="1" smtClean="0"/>
              <a:t>디렉토리</a:t>
            </a:r>
            <a:r>
              <a:rPr kumimoji="0" lang="ko-KR" altLang="en-US" sz="2000" b="1" dirty="0" smtClean="0"/>
              <a:t> 생성</a:t>
            </a:r>
            <a:endParaRPr kumimoji="0" lang="en-US" altLang="ko-KR" sz="20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9994752" descr="EMB0000097c03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808435"/>
            <a:ext cx="5290872" cy="167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연구용 서버 사용자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관리 현황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7155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연구용 시스템 정리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60744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>
                <a:solidFill>
                  <a:srgbClr val="376092"/>
                </a:solidFill>
              </a:rPr>
              <a:t> /work/SHARE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2000" b="1" dirty="0">
              <a:solidFill>
                <a:srgbClr val="376092"/>
              </a:solidFill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2000" b="1" dirty="0" smtClean="0">
              <a:solidFill>
                <a:srgbClr val="376092"/>
              </a:solidFill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>
                <a:solidFill>
                  <a:srgbClr val="376092"/>
                </a:solidFill>
              </a:rPr>
              <a:t> </a:t>
            </a:r>
            <a:r>
              <a:rPr kumimoji="0" lang="en-US" altLang="ko-KR" sz="2000" b="1" dirty="0" smtClean="0">
                <a:solidFill>
                  <a:srgbClr val="376092"/>
                </a:solidFill>
              </a:rPr>
              <a:t>/SRND3 (/SRND</a:t>
            </a:r>
            <a:r>
              <a:rPr kumimoji="0" lang="ko-KR" altLang="en-US" sz="2000" b="1" dirty="0" smtClean="0">
                <a:solidFill>
                  <a:srgbClr val="376092"/>
                </a:solidFill>
              </a:rPr>
              <a:t>로 링크</a:t>
            </a:r>
            <a:r>
              <a:rPr kumimoji="0" lang="en-US" altLang="ko-KR" sz="2000" b="1" dirty="0" smtClean="0">
                <a:solidFill>
                  <a:srgbClr val="376092"/>
                </a:solidFill>
              </a:rPr>
              <a:t>)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2000" b="1" dirty="0">
              <a:solidFill>
                <a:srgbClr val="376092"/>
              </a:solidFill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2000" b="1" dirty="0" smtClean="0">
              <a:solidFill>
                <a:srgbClr val="376092"/>
              </a:solidFill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>
                <a:solidFill>
                  <a:srgbClr val="376092"/>
                </a:solidFill>
              </a:rPr>
              <a:t> </a:t>
            </a:r>
            <a:r>
              <a:rPr kumimoji="0" lang="en-US" altLang="ko-KR" sz="2000" b="1" dirty="0" smtClean="0">
                <a:solidFill>
                  <a:srgbClr val="376092"/>
                </a:solidFill>
              </a:rPr>
              <a:t>SAN</a:t>
            </a:r>
            <a:r>
              <a:rPr kumimoji="0" lang="ko-KR" altLang="en-US" sz="2000" b="1" dirty="0" smtClean="0">
                <a:solidFill>
                  <a:srgbClr val="376092"/>
                </a:solidFill>
              </a:rPr>
              <a:t>디스크 및 </a:t>
            </a:r>
            <a:r>
              <a:rPr kumimoji="0" lang="en-US" altLang="ko-KR" sz="2000" b="1" dirty="0" smtClean="0">
                <a:solidFill>
                  <a:srgbClr val="376092"/>
                </a:solidFill>
              </a:rPr>
              <a:t>SHARE</a:t>
            </a:r>
            <a:r>
              <a:rPr kumimoji="0" lang="ko-KR" altLang="en-US" sz="2000" b="1" dirty="0">
                <a:solidFill>
                  <a:srgbClr val="376092"/>
                </a:solidFill>
              </a:rPr>
              <a:t> </a:t>
            </a:r>
            <a:r>
              <a:rPr kumimoji="0" lang="ko-KR" altLang="en-US" sz="2000" b="1" dirty="0" err="1" smtClean="0">
                <a:solidFill>
                  <a:srgbClr val="376092"/>
                </a:solidFill>
              </a:rPr>
              <a:t>디렉토리</a:t>
            </a:r>
            <a:r>
              <a:rPr kumimoji="0" lang="ko-KR" altLang="en-US" sz="2000" b="1" dirty="0" smtClean="0">
                <a:solidFill>
                  <a:srgbClr val="376092"/>
                </a:solidFill>
              </a:rPr>
              <a:t> 링크</a:t>
            </a:r>
            <a:endParaRPr kumimoji="0" lang="en-US" altLang="ko-KR" sz="2000" b="1" dirty="0">
              <a:solidFill>
                <a:srgbClr val="376092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112"/>
            <a:ext cx="541345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3628276" y="4892020"/>
            <a:ext cx="576064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635139" y="5135860"/>
            <a:ext cx="43280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연구용 서버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디스크 활용 방안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5" y="1700808"/>
            <a:ext cx="8037650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5" y="3114674"/>
            <a:ext cx="7607573" cy="9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7155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연구용 시스템 정리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69060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en-US" altLang="ko-KR" sz="2400" b="1" dirty="0" smtClean="0"/>
              <a:t>/fanas_6</a:t>
            </a:r>
            <a:r>
              <a:rPr kumimoji="0" lang="en-US" altLang="ko-KR" sz="2800" b="1" dirty="0">
                <a:solidFill>
                  <a:srgbClr val="376092"/>
                </a:solidFill>
              </a:rPr>
              <a:t>					 </a:t>
            </a:r>
            <a:r>
              <a:rPr kumimoji="0" lang="en-US" altLang="ko-KR" sz="1400" b="1" dirty="0">
                <a:solidFill>
                  <a:srgbClr val="376092"/>
                </a:solidFill>
              </a:rPr>
              <a:t>(2017.02.17</a:t>
            </a:r>
            <a:r>
              <a:rPr kumimoji="0" lang="en-US" altLang="ko-KR" sz="1400" b="1" dirty="0" smtClean="0">
                <a:solidFill>
                  <a:srgbClr val="376092"/>
                </a:solidFill>
              </a:rPr>
              <a:t>)</a:t>
            </a:r>
            <a:endParaRPr kumimoji="0" lang="en-US" altLang="ko-KR" sz="1400" b="1" dirty="0">
              <a:solidFill>
                <a:srgbClr val="37609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연구용 서버 사용자 </a:t>
            </a:r>
            <a:r>
              <a:rPr kumimoji="0"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디렉토리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관리 현황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7155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연구용 시스템 정리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334482"/>
              </p:ext>
            </p:extLst>
          </p:nvPr>
        </p:nvGraphicFramePr>
        <p:xfrm>
          <a:off x="659029" y="1982411"/>
          <a:ext cx="7632848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718"/>
                <a:gridCol w="946390"/>
                <a:gridCol w="977252"/>
                <a:gridCol w="1728192"/>
                <a:gridCol w="1728192"/>
                <a:gridCol w="93610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마운트</a:t>
                      </a:r>
                      <a:r>
                        <a:rPr lang="ko-KR" altLang="en-US" sz="1600" dirty="0" smtClean="0"/>
                        <a:t> 위치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총용량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(Byte)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사용률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(%)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사용중인 공간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(Byte)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사용가능한</a:t>
                      </a:r>
                      <a:r>
                        <a:rPr lang="ko-KR" altLang="en-US" sz="1600" dirty="0" smtClean="0"/>
                        <a:t> 공간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(Byte)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/fsnas_6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43T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37T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6.1T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nfs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39"/>
          <p:cNvSpPr txBox="1">
            <a:spLocks noChangeArrowheads="1"/>
          </p:cNvSpPr>
          <p:nvPr/>
        </p:nvSpPr>
        <p:spPr bwMode="auto">
          <a:xfrm>
            <a:off x="755650" y="3339867"/>
            <a:ext cx="69060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en-US" altLang="ko-KR" sz="2400" b="1" dirty="0" smtClean="0"/>
              <a:t>/fanas_6</a:t>
            </a:r>
            <a:r>
              <a:rPr kumimoji="0" lang="en-US" altLang="ko-KR" sz="2800" b="1" dirty="0">
                <a:solidFill>
                  <a:srgbClr val="376092"/>
                </a:solidFill>
              </a:rPr>
              <a:t>					 </a:t>
            </a:r>
            <a:r>
              <a:rPr kumimoji="0" lang="en-US" altLang="ko-KR" sz="1400" b="1" dirty="0">
                <a:solidFill>
                  <a:srgbClr val="376092"/>
                </a:solidFill>
              </a:rPr>
              <a:t>(</a:t>
            </a:r>
            <a:r>
              <a:rPr kumimoji="0" lang="en-US" altLang="ko-KR" sz="1400" b="1" dirty="0" smtClean="0">
                <a:solidFill>
                  <a:srgbClr val="376092"/>
                </a:solidFill>
              </a:rPr>
              <a:t>2017.06.19)</a:t>
            </a:r>
            <a:endParaRPr kumimoji="0" lang="en-US" altLang="ko-KR" sz="1400" b="1" dirty="0">
              <a:solidFill>
                <a:srgbClr val="376092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95917"/>
              </p:ext>
            </p:extLst>
          </p:nvPr>
        </p:nvGraphicFramePr>
        <p:xfrm>
          <a:off x="755650" y="4078531"/>
          <a:ext cx="7632848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718"/>
                <a:gridCol w="946390"/>
                <a:gridCol w="977252"/>
                <a:gridCol w="1728192"/>
                <a:gridCol w="1728192"/>
                <a:gridCol w="93610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마운트</a:t>
                      </a:r>
                      <a:r>
                        <a:rPr lang="ko-KR" altLang="en-US" sz="1600" dirty="0" smtClean="0"/>
                        <a:t> 위치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총용량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(Byte)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사용률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(%)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사용중인 공간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(Byte)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사용가능한</a:t>
                      </a:r>
                      <a:r>
                        <a:rPr lang="ko-KR" altLang="en-US" sz="1600" dirty="0" smtClean="0"/>
                        <a:t> 공간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(Byte)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/fsnas_6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43T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92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40T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3.8T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nfs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9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0719" y="6428184"/>
            <a:ext cx="9144000" cy="457200"/>
          </a:xfrm>
          <a:prstGeom prst="rect">
            <a:avLst/>
          </a:prstGeom>
          <a:solidFill>
            <a:srgbClr val="37609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>
              <a:solidFill>
                <a:schemeClr val="tx2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3076" name="TextBox 39"/>
          <p:cNvSpPr txBox="1">
            <a:spLocks noChangeArrowheads="1"/>
          </p:cNvSpPr>
          <p:nvPr/>
        </p:nvSpPr>
        <p:spPr bwMode="auto">
          <a:xfrm>
            <a:off x="755650" y="1244367"/>
            <a:ext cx="78293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0" lang="en-US" altLang="ko-KR" sz="2000" b="1" dirty="0" smtClean="0"/>
              <a:t> </a:t>
            </a:r>
            <a:r>
              <a:rPr kumimoji="0" lang="ko-KR" altLang="en-US" sz="2400" b="1" dirty="0" smtClean="0"/>
              <a:t>각 </a:t>
            </a:r>
            <a:r>
              <a:rPr kumimoji="0" lang="ko-KR" altLang="en-US" sz="2400" b="1" dirty="0" err="1" smtClean="0"/>
              <a:t>서버별</a:t>
            </a:r>
            <a:r>
              <a:rPr kumimoji="0" lang="ko-KR" altLang="en-US" sz="2400" b="1" dirty="0" smtClean="0"/>
              <a:t> </a:t>
            </a:r>
            <a:r>
              <a:rPr kumimoji="0" lang="en-US" altLang="ko-KR" sz="2400" b="1" dirty="0" smtClean="0"/>
              <a:t>SAN</a:t>
            </a:r>
            <a:r>
              <a:rPr kumimoji="0" lang="ko-KR" altLang="en-US" sz="2400" b="1" dirty="0" smtClean="0"/>
              <a:t>디스크</a:t>
            </a:r>
            <a:r>
              <a:rPr kumimoji="0" lang="en-US" altLang="ko-KR" sz="2400" b="1" dirty="0" smtClean="0"/>
              <a:t>	</a:t>
            </a:r>
            <a:r>
              <a:rPr kumimoji="0" lang="en-US" altLang="ko-KR" sz="2800" b="1" dirty="0">
                <a:solidFill>
                  <a:srgbClr val="376092"/>
                </a:solidFill>
              </a:rPr>
              <a:t>			 </a:t>
            </a:r>
            <a:r>
              <a:rPr kumimoji="0" lang="en-US" altLang="ko-KR" sz="1400" b="1" dirty="0">
                <a:solidFill>
                  <a:srgbClr val="376092"/>
                </a:solidFill>
              </a:rPr>
              <a:t>(</a:t>
            </a:r>
            <a:r>
              <a:rPr kumimoji="0" lang="en-US" altLang="ko-KR" sz="1400" b="1" dirty="0" smtClean="0">
                <a:solidFill>
                  <a:srgbClr val="376092"/>
                </a:solidFill>
              </a:rPr>
              <a:t>2017.06.19)</a:t>
            </a:r>
            <a:endParaRPr kumimoji="0" lang="en-US" altLang="ko-KR" sz="1400" b="1" dirty="0">
              <a:solidFill>
                <a:srgbClr val="37609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28184"/>
            <a:ext cx="1533525" cy="45720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31859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 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연구용 서버 사용자 </a:t>
            </a:r>
            <a:r>
              <a:rPr kumimoji="0"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디렉토리</a:t>
            </a:r>
            <a:r>
              <a:rPr kumimoji="0"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관리 현황</a:t>
            </a:r>
            <a:endParaRPr kumimoji="0" lang="ko-KR" altLang="en-US" sz="3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9573" y="6536377"/>
            <a:ext cx="17155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 b="1" dirty="0" smtClean="0">
                <a:solidFill>
                  <a:schemeClr val="bg1"/>
                </a:solidFill>
              </a:rPr>
              <a:t>II.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연구용 시스템 정리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87861"/>
              </p:ext>
            </p:extLst>
          </p:nvPr>
        </p:nvGraphicFramePr>
        <p:xfrm>
          <a:off x="659029" y="1982411"/>
          <a:ext cx="7632848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699"/>
                <a:gridCol w="798409"/>
                <a:gridCol w="977252"/>
                <a:gridCol w="1728192"/>
                <a:gridCol w="1728192"/>
                <a:gridCol w="93610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마운트</a:t>
                      </a:r>
                      <a:r>
                        <a:rPr lang="ko-KR" altLang="en-US" sz="1600" dirty="0" smtClean="0"/>
                        <a:t> 위치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총용량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(Byte)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사용률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(%)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사용중인 공간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(Byte)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사용가능한</a:t>
                      </a:r>
                      <a:r>
                        <a:rPr lang="ko-KR" altLang="en-US" sz="1600" dirty="0" smtClean="0"/>
                        <a:t> 공간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(Byte)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/SRND1(RP10)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5.8T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76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4.2T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1.4T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Ext4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/SRND2(RP11)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5.8T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704G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4.8T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Ext4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/SRND3(RP12)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5.3T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68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3.4T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1.7T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Ext4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78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44450" cap="flat" cmpd="sng">
          <a:solidFill>
            <a:schemeClr val="accent6"/>
          </a:solidFill>
          <a:prstDash val="solid"/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</TotalTime>
  <Words>2628</Words>
  <Application>Microsoft Office PowerPoint</Application>
  <PresentationFormat>화면 슬라이드 쇼(4:3)</PresentationFormat>
  <Paragraphs>526</Paragraphs>
  <Slides>31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KMA</dc:creator>
  <cp:lastModifiedBy>KMA</cp:lastModifiedBy>
  <cp:revision>212</cp:revision>
  <cp:lastPrinted>2017-06-26T05:07:09Z</cp:lastPrinted>
  <dcterms:created xsi:type="dcterms:W3CDTF">2017-02-17T00:03:49Z</dcterms:created>
  <dcterms:modified xsi:type="dcterms:W3CDTF">2017-06-26T05:10:18Z</dcterms:modified>
</cp:coreProperties>
</file>